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505" r:id="rId3"/>
    <p:sldId id="509" r:id="rId4"/>
    <p:sldId id="526" r:id="rId5"/>
    <p:sldId id="510" r:id="rId6"/>
    <p:sldId id="525" r:id="rId7"/>
    <p:sldId id="466" r:id="rId8"/>
    <p:sldId id="506" r:id="rId9"/>
    <p:sldId id="518" r:id="rId10"/>
    <p:sldId id="522" r:id="rId11"/>
    <p:sldId id="511" r:id="rId12"/>
    <p:sldId id="520" r:id="rId13"/>
    <p:sldId id="512" r:id="rId14"/>
    <p:sldId id="504" r:id="rId15"/>
    <p:sldId id="463" r:id="rId16"/>
    <p:sldId id="462" r:id="rId17"/>
    <p:sldId id="461" r:id="rId18"/>
    <p:sldId id="460" r:id="rId19"/>
    <p:sldId id="491" r:id="rId20"/>
    <p:sldId id="515" r:id="rId21"/>
    <p:sldId id="310" r:id="rId22"/>
    <p:sldId id="523" r:id="rId23"/>
    <p:sldId id="524" r:id="rId24"/>
    <p:sldId id="321" r:id="rId25"/>
    <p:sldId id="322" r:id="rId26"/>
    <p:sldId id="323" r:id="rId27"/>
    <p:sldId id="325" r:id="rId28"/>
    <p:sldId id="324" r:id="rId29"/>
    <p:sldId id="326" r:id="rId30"/>
    <p:sldId id="327" r:id="rId31"/>
    <p:sldId id="328" r:id="rId32"/>
    <p:sldId id="329" r:id="rId33"/>
    <p:sldId id="347" r:id="rId34"/>
    <p:sldId id="264" r:id="rId35"/>
    <p:sldId id="503" r:id="rId36"/>
    <p:sldId id="352" r:id="rId37"/>
    <p:sldId id="455" r:id="rId38"/>
    <p:sldId id="516" r:id="rId39"/>
    <p:sldId id="442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216" clrIdx="0"/>
  <p:cmAuthor id="1" name="Maria Laura" initials="ML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52D"/>
    <a:srgbClr val="00EE6C"/>
    <a:srgbClr val="FF3300"/>
    <a:srgbClr val="FE94A3"/>
    <a:srgbClr val="A6BFDE"/>
    <a:srgbClr val="FF7453"/>
    <a:srgbClr val="FF643F"/>
    <a:srgbClr val="E3354E"/>
    <a:srgbClr val="4F81BD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18240-3D25-402D-A7DA-F6CC69DD836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C68598F-4367-421C-8F12-EA84ECA29E82}" type="pres">
      <dgm:prSet presAssocID="{A7E18240-3D25-402D-A7DA-F6CC69DD83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</dgm:ptLst>
  <dgm:cxnLst>
    <dgm:cxn modelId="{E392E048-6D52-4A2B-8CE4-5A35825DE06E}" type="presOf" srcId="{A7E18240-3D25-402D-A7DA-F6CC69DD836D}" destId="{4C68598F-4367-421C-8F12-EA84ECA29E82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27AC-FAEB-4226-81BB-4F308FC9015E}" type="datetimeFigureOut">
              <a:rPr lang="pt-BR" smtClean="0"/>
              <a:pPr/>
              <a:t>13/11/2014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442EF-D4C3-486C-A52A-C4410AEF10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896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E0F6CFD-9669-4B21-BFA0-ABFA6ACFEECF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0D1BDCB-A580-4C28-ABC4-41CFC6E98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69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56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03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37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3B52FF-65C2-4341-A7C7-E51B104D0DFA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970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0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4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6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87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27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27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7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18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5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BDCB-A580-4C28-ABC4-41CFC6E98021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8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B5D0-00FE-4887-8892-583AC849609B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6110-3552-4ECC-A625-208E99B287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0EC8-451C-4EF2-997E-17F5DE780027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39C1-384D-4394-82CA-3951E5C0A9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4177-8CEC-42BA-8686-EAB524646009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23D0-6B09-4999-93ED-6AFBDF02B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B5D0-00FE-4887-8892-583AC849609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6110-3552-4ECC-A625-208E99B287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9816-FE9D-4CCA-8B2C-2A6F6FB7652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55B6-F65F-4F05-A220-9B569AD3F9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0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F86B-FE83-43D6-B914-8289A46B3FF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71800" y="78935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372200" y="796550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7B85-D760-4343-ADD7-5FEB8A8F525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0F96-0F48-4564-AE33-2C285A5B42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4DCA-C6F0-4989-9501-D3EB83AA48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48A-9E63-455A-87EA-7FB42CF8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BA31-6B9E-49C7-8E43-E551C55F6E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959B-055D-4AD6-B010-651B77DA74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5499-C491-4627-A744-AACE5E5CE1B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DB51-6EAC-4B1A-B164-65D146A2768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940A-EC57-4137-88E6-A5E8F4A11A1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EC2C-A30F-400C-B8D4-223C6F145A8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A684-E19C-4B6B-818E-878E0E5275E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9816-FE9D-4CCA-8B2C-2A6F6FB76527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55B6-F65F-4F05-A220-9B569AD3F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3931-AC11-4C0D-9A4C-126B662A139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C105-ECE3-47AB-B92D-AB9D73670F6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1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0EC8-451C-4EF2-997E-17F5DE78002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39C1-384D-4394-82CA-3951E5C0A97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4177-8CEC-42BA-8686-EAB52464600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23D0-6B09-4999-93ED-6AFBDF02B4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F86B-FE83-43D6-B914-8289A46B3FF1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771800" y="78935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372200" y="796550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7B85-D760-4343-ADD7-5FEB8A8F52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0F96-0F48-4564-AE33-2C285A5B42D3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4DCA-C6F0-4989-9501-D3EB83AA48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48A-9E63-455A-87EA-7FB42CF82CC1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BA31-6B9E-49C7-8E43-E551C55F6E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959B-055D-4AD6-B010-651B77DA74AD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5499-C491-4627-A744-AACE5E5CE1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DB51-6EAC-4B1A-B164-65D146A27688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940A-EC57-4137-88E6-A5E8F4A11A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EC2C-A30F-400C-B8D4-223C6F145A8D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A684-E19C-4B6B-818E-878E0E5275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3931-AC11-4C0D-9A4C-126B662A139E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C105-ECE3-47AB-B92D-AB9D73670F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95D30-B2CF-41EF-82D7-E2A4F34BA5E1}" type="datetimeFigureOut">
              <a:rPr lang="pt-BR"/>
              <a:pPr>
                <a:defRPr/>
              </a:pPr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FC4A7-4C4F-41F2-B3DF-14997BC61E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95D30-B2CF-41EF-82D7-E2A4F34BA5E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FC4A7-4C4F-41F2-B3DF-14997BC61E3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3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am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3.jpe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png"/><Relationship Id="rId9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130429"/>
            <a:ext cx="8712968" cy="1470025"/>
          </a:xfrm>
        </p:spPr>
        <p:txBody>
          <a:bodyPr/>
          <a:lstStyle/>
          <a:p>
            <a:r>
              <a:rPr lang="en-US" sz="2800" dirty="0" smtClean="0"/>
              <a:t>2014 Brazilian Dietary Guidelines</a:t>
            </a:r>
            <a:br>
              <a:rPr lang="en-US" sz="2800" dirty="0" smtClean="0"/>
            </a:br>
            <a:r>
              <a:rPr lang="en-US" sz="2800" dirty="0" smtClean="0"/>
              <a:t>Health, well-being </a:t>
            </a:r>
            <a:r>
              <a:rPr lang="en-US" sz="2800" dirty="0" smtClean="0"/>
              <a:t>and sustainability in the same plate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251520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Dietary Guidelines Symposium</a:t>
            </a:r>
          </a:p>
          <a:p>
            <a:pPr algn="ctr"/>
            <a:r>
              <a:rPr lang="en-US" b="1" dirty="0" smtClean="0"/>
              <a:t>The George Washington University and Tufts University</a:t>
            </a:r>
          </a:p>
          <a:p>
            <a:pPr algn="ctr"/>
            <a:r>
              <a:rPr lang="en-US" b="1" dirty="0" smtClean="0"/>
              <a:t>Washington DC, November 14, 2014</a:t>
            </a:r>
            <a:endParaRPr lang="en-US" b="1" dirty="0"/>
          </a:p>
        </p:txBody>
      </p:sp>
      <p:sp>
        <p:nvSpPr>
          <p:cNvPr id="6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Monteiro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carlosam@usp.br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3115" y="5787511"/>
            <a:ext cx="741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Center for Epidemiological Studies in Health and Nutrition</a:t>
            </a:r>
          </a:p>
          <a:p>
            <a:pPr algn="ctr"/>
            <a:r>
              <a:rPr lang="en-US" sz="2400" dirty="0"/>
              <a:t>University of Sao </a:t>
            </a:r>
            <a:r>
              <a:rPr lang="en-US" sz="2400" dirty="0" smtClean="0"/>
              <a:t>Paulo, Brazil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43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143892" y="260650"/>
            <a:ext cx="8892604" cy="34317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latin typeface="+mj-lt"/>
              </a:rPr>
              <a:t>Chapter 1. Principles</a:t>
            </a:r>
            <a:r>
              <a:rPr lang="en-US" altLang="pt-B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pt-BR" sz="2400" dirty="0" smtClean="0">
                <a:latin typeface="+mj-lt"/>
              </a:rPr>
              <a:t> 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en-US" altLang="pt-BR" sz="12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 smtClean="0">
                <a:solidFill>
                  <a:schemeClr val="bg2">
                    <a:lumMod val="50000"/>
                  </a:schemeClr>
                </a:solidFill>
              </a:rPr>
              <a:t>Diet is more than the intake of nutrients  </a:t>
            </a:r>
            <a:endParaRPr lang="en-US" altLang="pt-BR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 smtClean="0"/>
              <a:t>Healthy diets derive from socially and environmentally   sustainable food systems</a:t>
            </a:r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71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ANDSCAPE OLIV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153675" cy="156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simpleripples.files.wordpress.com/2010/04/grassfedbe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08920"/>
            <a:ext cx="2190187" cy="17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s.estadao.com.br/alimentos-organicos/files/2013/09/feira-e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153675" cy="17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utterbeliever.com/wp-content/uploads/2011/07/Dairy_Cows_2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42" y="2924944"/>
            <a:ext cx="2179446" cy="16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7504" y="-171400"/>
            <a:ext cx="8622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kern="0" dirty="0" smtClean="0">
                <a:solidFill>
                  <a:schemeClr val="tx1"/>
                </a:solidFill>
              </a:rPr>
              <a:t>Sustainable food systems promote social justice and protect natural resources and biodiversity</a:t>
            </a:r>
            <a:endParaRPr lang="pt-BR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islandbreath.org/2013Year/09/130917combi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52" y="1340768"/>
            <a:ext cx="2103828" cy="15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.lib.umn.edu/puot0002/3004/assets_c/2010/03/Grocery%20Store-thumb-450x337-330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1" y="4509120"/>
            <a:ext cx="2148897" cy="16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195736" y="1124744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Size </a:t>
            </a:r>
            <a:r>
              <a:rPr lang="en-GB" sz="2000" dirty="0"/>
              <a:t>and use of </a:t>
            </a:r>
            <a:r>
              <a:rPr lang="en-GB" sz="2000" dirty="0" smtClean="0"/>
              <a:t>farms </a:t>
            </a:r>
          </a:p>
          <a:p>
            <a:r>
              <a:rPr lang="en-GB" sz="2000" dirty="0" smtClean="0"/>
              <a:t>Secure and settled local communities</a:t>
            </a:r>
          </a:p>
          <a:p>
            <a:r>
              <a:rPr lang="en-GB" sz="2000" dirty="0" smtClean="0"/>
              <a:t>Working conditions</a:t>
            </a:r>
          </a:p>
          <a:p>
            <a:r>
              <a:rPr lang="en-GB" sz="2000" dirty="0" smtClean="0"/>
              <a:t>Stages </a:t>
            </a:r>
            <a:r>
              <a:rPr lang="en-GB" sz="2000" dirty="0"/>
              <a:t>between </a:t>
            </a:r>
            <a:r>
              <a:rPr lang="en-GB" sz="2000" dirty="0" smtClean="0"/>
              <a:t>farmers </a:t>
            </a:r>
            <a:r>
              <a:rPr lang="en-GB" sz="2000" dirty="0"/>
              <a:t>and </a:t>
            </a:r>
            <a:r>
              <a:rPr lang="en-GB" sz="2000" dirty="0" smtClean="0"/>
              <a:t>consumers </a:t>
            </a:r>
          </a:p>
          <a:p>
            <a:r>
              <a:rPr lang="en-GB" sz="2000" dirty="0" smtClean="0"/>
              <a:t>Fairness  </a:t>
            </a:r>
            <a:r>
              <a:rPr lang="en-GB" sz="2000" dirty="0"/>
              <a:t>of </a:t>
            </a:r>
            <a:r>
              <a:rPr lang="en-GB" sz="2000" dirty="0" smtClean="0"/>
              <a:t>the trading system</a:t>
            </a:r>
          </a:p>
          <a:p>
            <a:r>
              <a:rPr lang="en-GB" sz="2000" dirty="0" smtClean="0"/>
              <a:t>Generation of jobs</a:t>
            </a:r>
          </a:p>
          <a:p>
            <a:r>
              <a:rPr lang="en-GB" sz="2000" dirty="0" smtClean="0"/>
              <a:t>Income distribution</a:t>
            </a:r>
          </a:p>
          <a:p>
            <a:r>
              <a:rPr lang="en-GB" sz="2000" dirty="0"/>
              <a:t> </a:t>
            </a:r>
            <a:endParaRPr lang="pt-BR" sz="2000" dirty="0"/>
          </a:p>
          <a:p>
            <a:r>
              <a:rPr lang="en-GB" sz="2000" dirty="0" smtClean="0"/>
              <a:t>Use of water and non-renewable energy</a:t>
            </a:r>
          </a:p>
          <a:p>
            <a:r>
              <a:rPr lang="en-GB" sz="2000" dirty="0" smtClean="0"/>
              <a:t>Techniques for </a:t>
            </a:r>
            <a:r>
              <a:rPr lang="en-GB" sz="2000" dirty="0"/>
              <a:t>soil </a:t>
            </a:r>
            <a:r>
              <a:rPr lang="en-GB" sz="2000" dirty="0" smtClean="0"/>
              <a:t>conservation</a:t>
            </a:r>
          </a:p>
          <a:p>
            <a:r>
              <a:rPr lang="en-GB" sz="2000" dirty="0" smtClean="0"/>
              <a:t>Organic </a:t>
            </a:r>
            <a:r>
              <a:rPr lang="en-GB" sz="2000" dirty="0"/>
              <a:t>or synthetic </a:t>
            </a:r>
            <a:r>
              <a:rPr lang="en-GB" sz="2000" dirty="0" smtClean="0"/>
              <a:t>fertilisers</a:t>
            </a:r>
          </a:p>
          <a:p>
            <a:r>
              <a:rPr lang="en-GB" sz="2000" dirty="0" smtClean="0"/>
              <a:t>Conventional </a:t>
            </a:r>
            <a:r>
              <a:rPr lang="en-GB" sz="2000" dirty="0"/>
              <a:t>or </a:t>
            </a:r>
            <a:r>
              <a:rPr lang="en-GB" sz="2000" dirty="0" smtClean="0"/>
              <a:t>transgenic seeds </a:t>
            </a:r>
          </a:p>
          <a:p>
            <a:r>
              <a:rPr lang="en-GB" sz="2000" dirty="0" smtClean="0"/>
              <a:t>Biological or chemical control </a:t>
            </a:r>
            <a:r>
              <a:rPr lang="en-GB" sz="2000" dirty="0"/>
              <a:t>of </a:t>
            </a:r>
            <a:r>
              <a:rPr lang="en-GB" sz="2000" dirty="0" smtClean="0"/>
              <a:t>plagues </a:t>
            </a:r>
          </a:p>
          <a:p>
            <a:r>
              <a:rPr lang="en-GB" sz="2000" dirty="0" smtClean="0"/>
              <a:t>Extensive or intensive rearing of animals</a:t>
            </a:r>
          </a:p>
          <a:p>
            <a:r>
              <a:rPr lang="en-GB" sz="2000" dirty="0" smtClean="0"/>
              <a:t>Husbandry of forests, landscape, wildlife</a:t>
            </a:r>
          </a:p>
          <a:p>
            <a:r>
              <a:rPr lang="en-GB" sz="2000" dirty="0" smtClean="0"/>
              <a:t>Intensity  </a:t>
            </a:r>
            <a:r>
              <a:rPr lang="en-GB" sz="2000" dirty="0"/>
              <a:t>and nature of </a:t>
            </a:r>
            <a:r>
              <a:rPr lang="en-GB" sz="2000" dirty="0" smtClean="0"/>
              <a:t>food processing</a:t>
            </a:r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5496" y="6311061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See: FAO  Sustainable diets and biodiversity. Rome 2010 and Lang, </a:t>
            </a:r>
            <a:r>
              <a:rPr lang="en-US" sz="1600" dirty="0" err="1" smtClean="0"/>
              <a:t>Barling</a:t>
            </a:r>
            <a:r>
              <a:rPr lang="en-US" sz="1600" dirty="0" smtClean="0"/>
              <a:t> and </a:t>
            </a:r>
            <a:r>
              <a:rPr lang="en-US" sz="1600" dirty="0" err="1" smtClean="0"/>
              <a:t>Caraher</a:t>
            </a:r>
            <a:r>
              <a:rPr lang="en-US" sz="1600" dirty="0" smtClean="0"/>
              <a:t>. Food Policy . Integrating Health, Environment and Society. Oxford University Press,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2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143892" y="260650"/>
            <a:ext cx="8892604" cy="6232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latin typeface="+mj-lt"/>
              </a:rPr>
              <a:t>Chapter 1. Principles</a:t>
            </a:r>
            <a:r>
              <a:rPr lang="en-US" altLang="pt-B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pt-BR" sz="2400" dirty="0" smtClean="0">
                <a:latin typeface="+mj-lt"/>
              </a:rPr>
              <a:t> 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en-US" altLang="pt-BR" sz="12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 smtClean="0">
                <a:solidFill>
                  <a:schemeClr val="bg2">
                    <a:lumMod val="50000"/>
                  </a:schemeClr>
                </a:solidFill>
              </a:rPr>
              <a:t>Diet is more than the intake of nutrients  </a:t>
            </a:r>
            <a:endParaRPr lang="en-US" altLang="pt-BR" sz="2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 smtClean="0">
                <a:solidFill>
                  <a:schemeClr val="bg2">
                    <a:lumMod val="50000"/>
                  </a:schemeClr>
                </a:solidFill>
              </a:rPr>
              <a:t>Healthy diets derive from socially and environmentally   sustainable food systems</a:t>
            </a:r>
          </a:p>
          <a:p>
            <a:pPr lv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/>
              <a:t>Dietary recommendations need to be tuned to their times</a:t>
            </a:r>
            <a:endParaRPr lang="en-US" altLang="pt-BR" sz="2600" dirty="0"/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 smtClean="0"/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 smtClean="0"/>
              <a:t>Different sources of knowledge inform sound dietary advice </a:t>
            </a:r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/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/>
              <a:t>Dietary guidelines broaden autonomy in food choices</a:t>
            </a:r>
            <a:endParaRPr lang="en-US" sz="2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841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37195"/>
              </p:ext>
            </p:extLst>
          </p:nvPr>
        </p:nvGraphicFramePr>
        <p:xfrm>
          <a:off x="0" y="1121868"/>
          <a:ext cx="9144000" cy="489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072"/>
                <a:gridCol w="3923928"/>
              </a:tblGrid>
              <a:tr h="60302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Food groups</a:t>
                      </a:r>
                      <a:endParaRPr lang="pt-B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n-US" sz="2000" baseline="0" dirty="0" smtClean="0"/>
                        <a:t> </a:t>
                      </a:r>
                      <a:endParaRPr lang="pt-BR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496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Unprocessed or minimally processed foods</a:t>
                      </a:r>
                      <a:endParaRPr lang="pt-BR" sz="2200" b="1" dirty="0"/>
                    </a:p>
                  </a:txBody>
                  <a:tcPr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rgbClr val="00EE6C"/>
                    </a:solidFill>
                  </a:tcPr>
                </a:tc>
              </a:tr>
              <a:tr h="994052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Processed food substances for culinary</a:t>
                      </a:r>
                      <a:r>
                        <a:rPr lang="en-US" sz="2200" b="1" baseline="0" dirty="0" smtClean="0"/>
                        <a:t> use</a:t>
                      </a:r>
                      <a:endParaRPr lang="pt-BR" sz="22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9926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Processed</a:t>
                      </a:r>
                      <a:r>
                        <a:rPr lang="en-US" sz="2200" b="1" baseline="0" dirty="0" smtClean="0"/>
                        <a:t>  foods</a:t>
                      </a:r>
                      <a:endParaRPr lang="pt-BR" sz="2200" b="1" dirty="0"/>
                    </a:p>
                  </a:txBody>
                  <a:tcPr>
                    <a:solidFill>
                      <a:srgbClr val="FE94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>
                    <a:solidFill>
                      <a:srgbClr val="FE94A3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Ultra-processed food and drink product</a:t>
                      </a:r>
                      <a:r>
                        <a:rPr lang="en-US" sz="2200" b="1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BR" sz="2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52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52D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2778139" y="231035"/>
            <a:ext cx="352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Chapter 2. Choosing foods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8377" y="6237312"/>
            <a:ext cx="9192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See</a:t>
            </a:r>
            <a:r>
              <a:rPr lang="pt-BR" sz="1600" dirty="0" smtClean="0"/>
              <a:t>: </a:t>
            </a:r>
            <a:r>
              <a:rPr lang="pt-BR" sz="1600" dirty="0" err="1" smtClean="0"/>
              <a:t>Moubarac</a:t>
            </a:r>
            <a:r>
              <a:rPr lang="pt-BR" sz="1600" dirty="0" smtClean="0"/>
              <a:t>, Parra , Cannon, Monteiro. </a:t>
            </a:r>
            <a:r>
              <a:rPr lang="pt-BR" sz="1600" dirty="0" err="1" smtClean="0"/>
              <a:t>Food</a:t>
            </a:r>
            <a:r>
              <a:rPr lang="pt-BR" sz="1600" dirty="0" smtClean="0"/>
              <a:t> </a:t>
            </a:r>
            <a:r>
              <a:rPr lang="pt-BR" sz="1600" dirty="0" err="1" smtClean="0"/>
              <a:t>classification</a:t>
            </a:r>
            <a:r>
              <a:rPr lang="pt-BR" sz="1600" dirty="0" smtClean="0"/>
              <a:t> systems </a:t>
            </a:r>
            <a:r>
              <a:rPr lang="pt-BR" sz="1600" dirty="0" err="1"/>
              <a:t>based</a:t>
            </a:r>
            <a:r>
              <a:rPr lang="pt-BR" sz="1600" dirty="0"/>
              <a:t> </a:t>
            </a:r>
            <a:r>
              <a:rPr lang="pt-BR" sz="1600" dirty="0" err="1"/>
              <a:t>on</a:t>
            </a:r>
            <a:r>
              <a:rPr lang="pt-BR" sz="1600" dirty="0"/>
              <a:t> </a:t>
            </a:r>
            <a:r>
              <a:rPr lang="pt-BR" sz="1600" dirty="0" err="1"/>
              <a:t>food</a:t>
            </a:r>
            <a:r>
              <a:rPr lang="pt-BR" sz="1600" dirty="0"/>
              <a:t> </a:t>
            </a:r>
            <a:r>
              <a:rPr lang="pt-BR" sz="1600" dirty="0" err="1"/>
              <a:t>processing</a:t>
            </a:r>
            <a:r>
              <a:rPr lang="pt-BR" sz="1600" dirty="0" smtClean="0"/>
              <a:t>.  </a:t>
            </a:r>
            <a:r>
              <a:rPr lang="pt-BR" sz="1600" dirty="0" err="1" smtClean="0"/>
              <a:t>Curr</a:t>
            </a:r>
            <a:r>
              <a:rPr lang="pt-BR" sz="1600" dirty="0" smtClean="0"/>
              <a:t> </a:t>
            </a:r>
            <a:r>
              <a:rPr lang="pt-BR" sz="1600" dirty="0" err="1" smtClean="0"/>
              <a:t>Obes</a:t>
            </a:r>
            <a:r>
              <a:rPr lang="pt-BR" sz="1600" dirty="0" smtClean="0"/>
              <a:t> Rep </a:t>
            </a:r>
            <a:r>
              <a:rPr lang="pt-BR" sz="1600" dirty="0"/>
              <a:t>2014 </a:t>
            </a:r>
            <a:r>
              <a:rPr lang="pt-BR" sz="1600" dirty="0" smtClean="0"/>
              <a:t> 3</a:t>
            </a:r>
            <a:r>
              <a:rPr lang="pt-BR" sz="1600" dirty="0"/>
              <a:t>: </a:t>
            </a:r>
            <a:r>
              <a:rPr lang="pt-BR" sz="1600" dirty="0" smtClean="0"/>
              <a:t>256-273</a:t>
            </a:r>
            <a:endParaRPr lang="pt-BR" sz="1600" dirty="0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184" y="1916912"/>
            <a:ext cx="936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4" descr="http://payload.cargocollective.com/1/3/100991/1906125/ruffles_mandio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982" y="5157196"/>
            <a:ext cx="536154" cy="720081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QvzI8IlMxVMKOjsXN6j8T3mGXXmyGphHfCiki7E6GUKLpTuKWwE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208" y="5152230"/>
            <a:ext cx="540000" cy="725047"/>
          </a:xfrm>
          <a:prstGeom prst="rect">
            <a:avLst/>
          </a:prstGeom>
          <a:noFill/>
        </p:spPr>
      </p:pic>
      <p:pic>
        <p:nvPicPr>
          <p:cNvPr id="10" name="Picture 2" descr="http://www.my-food-online.net/media/image/thumbnail/5c7c94758ed99f44cf02e83b0920a7cc_72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8217" y="5157196"/>
            <a:ext cx="534224" cy="720081"/>
          </a:xfrm>
          <a:prstGeom prst="rect">
            <a:avLst/>
          </a:prstGeom>
          <a:noFill/>
        </p:spPr>
      </p:pic>
      <p:pic>
        <p:nvPicPr>
          <p:cNvPr id="11" name="Picture 6" descr="http://t1.gstatic.com/images?q=tbn:ANd9GcS9ChZIpqNmmciV_nHTim0c3ZdqpksafZCoZ5fUQ-QkHsLfiy0q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376" y="5229199"/>
            <a:ext cx="54000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t3.gstatic.com/images?q=tbn:ANd9GcSI2iboWs2vfSykH8bx8GN9VufqQ8bciSS9Hb_jpaebpmjbRNh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58" y="5157196"/>
            <a:ext cx="87945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01" y="1916832"/>
            <a:ext cx="94123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1276" y="4077152"/>
            <a:ext cx="94321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" name="Picture 7" descr="C:\Users\Carlos Monteiro\Dropbox\banana fake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68504" y="5157193"/>
            <a:ext cx="540000" cy="720080"/>
          </a:xfrm>
          <a:prstGeom prst="rect">
            <a:avLst/>
          </a:prstGeom>
          <a:noFill/>
        </p:spPr>
      </p:pic>
      <p:pic>
        <p:nvPicPr>
          <p:cNvPr id="15" name="Picture 13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336" y="4077072"/>
            <a:ext cx="936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9" name="Imagem 1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4" y="2997032"/>
            <a:ext cx="93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488" y="1916832"/>
            <a:ext cx="936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" name="Imagem 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28" y="2962784"/>
            <a:ext cx="93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88" y="2996952"/>
            <a:ext cx="93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184" y="4077152"/>
            <a:ext cx="936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7365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004939"/>
            <a:ext cx="8892480" cy="1360165"/>
          </a:xfrm>
          <a:solidFill>
            <a:srgbClr val="00EE6C"/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2000" dirty="0" smtClean="0"/>
              <a:t>Unprocessed or </a:t>
            </a:r>
            <a:r>
              <a:rPr lang="en-US" sz="2100" dirty="0" smtClean="0"/>
              <a:t>minimally </a:t>
            </a:r>
            <a:r>
              <a:rPr lang="en-US" sz="2100" dirty="0"/>
              <a:t>processed foods, in great variety, mainly </a:t>
            </a:r>
            <a:r>
              <a:rPr lang="en-US" sz="2100" dirty="0" smtClean="0"/>
              <a:t>of  </a:t>
            </a:r>
            <a:r>
              <a:rPr lang="en-US" sz="2100" dirty="0"/>
              <a:t>plant </a:t>
            </a:r>
            <a:r>
              <a:rPr lang="en-US" sz="2100" dirty="0" smtClean="0"/>
              <a:t>origin, and, whenever possible, produced by agro-ecologic family farmers are </a:t>
            </a:r>
            <a:r>
              <a:rPr lang="en-US" sz="2100" dirty="0"/>
              <a:t>the </a:t>
            </a:r>
            <a:r>
              <a:rPr lang="en-US" sz="2100" dirty="0" smtClean="0"/>
              <a:t>basis for diets </a:t>
            </a:r>
            <a:r>
              <a:rPr lang="en-US" sz="2100" dirty="0"/>
              <a:t>that are nutritious, delicious</a:t>
            </a:r>
            <a:r>
              <a:rPr lang="en-US" sz="2100" dirty="0" smtClean="0"/>
              <a:t>,  culturally appropriate</a:t>
            </a:r>
            <a:r>
              <a:rPr lang="en-US" sz="2100" dirty="0"/>
              <a:t>, </a:t>
            </a:r>
            <a:r>
              <a:rPr lang="en-US" sz="2100" dirty="0" smtClean="0"/>
              <a:t>and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2100" dirty="0" smtClean="0"/>
              <a:t>supportive of </a:t>
            </a:r>
            <a:r>
              <a:rPr lang="en-US" sz="2100" dirty="0"/>
              <a:t>socially and </a:t>
            </a:r>
            <a:r>
              <a:rPr lang="en-US" sz="2100" dirty="0" smtClean="0"/>
              <a:t>environmentally </a:t>
            </a:r>
            <a:r>
              <a:rPr lang="en-US" sz="2100" dirty="0"/>
              <a:t>sustainable food </a:t>
            </a:r>
            <a:r>
              <a:rPr lang="en-US" sz="2100" dirty="0" smtClean="0"/>
              <a:t>systems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US" sz="2000" b="1" dirty="0"/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704852" y="1643067"/>
            <a:ext cx="7643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2800" b="1" dirty="0" smtClean="0"/>
              <a:t>1. Make a variety of minimally processed          plant foods the basis of your diet</a:t>
            </a:r>
            <a:endParaRPr lang="en-US" altLang="pt-BR" sz="28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191125"/>
            <a:ext cx="1000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490" y="5202242"/>
            <a:ext cx="9731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1925" y="5214938"/>
            <a:ext cx="9413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265" y="5219704"/>
            <a:ext cx="9477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6602" y="5214942"/>
            <a:ext cx="9540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7202" y="5214942"/>
            <a:ext cx="9636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1" y="5219704"/>
            <a:ext cx="9477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39" y="5214942"/>
            <a:ext cx="965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8" name="Título 4"/>
          <p:cNvSpPr txBox="1">
            <a:spLocks noGrp="1"/>
          </p:cNvSpPr>
          <p:nvPr>
            <p:ph type="title"/>
          </p:nvPr>
        </p:nvSpPr>
        <p:spPr>
          <a:xfrm>
            <a:off x="899594" y="332660"/>
            <a:ext cx="74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 2. Choosing foods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65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24" y="2996953"/>
            <a:ext cx="8837064" cy="81004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as they are used in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moderation, oils, fats, salt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sugar </a:t>
            </a:r>
            <a:r>
              <a:rPr lang="en-US" sz="2000" dirty="0"/>
              <a:t>contribute </a:t>
            </a:r>
            <a:r>
              <a:rPr lang="en-US" sz="2000" dirty="0" smtClean="0"/>
              <a:t>to </a:t>
            </a:r>
            <a:r>
              <a:rPr lang="en-US" sz="2000" dirty="0"/>
              <a:t>diverse and delicious diets </a:t>
            </a:r>
            <a:r>
              <a:rPr lang="en-US" sz="2000" dirty="0" smtClean="0"/>
              <a:t>without making </a:t>
            </a:r>
            <a:r>
              <a:rPr lang="en-US" sz="2000" dirty="0"/>
              <a:t>them nutritionally unbalanced</a:t>
            </a:r>
          </a:p>
          <a:p>
            <a:pPr algn="ctr"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algn="ctr">
              <a:buFont typeface="Arial" charset="0"/>
              <a:buNone/>
              <a:defRPr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0" y="1357298"/>
            <a:ext cx="8856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800" b="1" dirty="0" smtClean="0"/>
              <a:t>2. </a:t>
            </a:r>
            <a:r>
              <a:rPr lang="en-US" altLang="pt-BR" sz="2800" b="1" dirty="0"/>
              <a:t>Use oils, fats, salt, and sugar in </a:t>
            </a:r>
            <a:r>
              <a:rPr lang="en-US" altLang="pt-BR" sz="2800" b="1" dirty="0" smtClean="0"/>
              <a:t>small amounts for                    seasoning and </a:t>
            </a:r>
            <a:r>
              <a:rPr lang="en-US" altLang="pt-BR" sz="2800" b="1" dirty="0"/>
              <a:t>cooking </a:t>
            </a:r>
            <a:r>
              <a:rPr lang="en-US" altLang="pt-BR" sz="2800" b="1" dirty="0" smtClean="0"/>
              <a:t>minimally processed foods</a:t>
            </a:r>
          </a:p>
          <a:p>
            <a:pPr algn="ctr"/>
            <a:r>
              <a:rPr lang="en-US" altLang="pt-BR" sz="28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2800" b="1" dirty="0" smtClean="0"/>
              <a:t>and to create culinary preparations</a:t>
            </a:r>
            <a:endParaRPr lang="en-US" altLang="pt-BR" sz="2800" b="1" dirty="0"/>
          </a:p>
          <a:p>
            <a:pPr algn="ctr"/>
            <a:r>
              <a:rPr lang="en-US" altLang="pt-BR" sz="2600" b="1" dirty="0" smtClean="0"/>
              <a:t> </a:t>
            </a:r>
            <a:endParaRPr lang="en-US" altLang="pt-BR" sz="2600" b="1" dirty="0"/>
          </a:p>
        </p:txBody>
      </p:sp>
      <p:pic>
        <p:nvPicPr>
          <p:cNvPr id="9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4581525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581529"/>
            <a:ext cx="1924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9" y="4581525"/>
            <a:ext cx="1933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81525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4"/>
          <p:cNvSpPr txBox="1">
            <a:spLocks noGrp="1"/>
          </p:cNvSpPr>
          <p:nvPr>
            <p:ph type="title"/>
          </p:nvPr>
        </p:nvSpPr>
        <p:spPr>
          <a:xfrm>
            <a:off x="2778139" y="231035"/>
            <a:ext cx="352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Chapter 2. Choosing foods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349" y="2855793"/>
            <a:ext cx="9001156" cy="861239"/>
          </a:xfrm>
          <a:solidFill>
            <a:srgbClr val="FE94A3"/>
          </a:solidFill>
        </p:spPr>
        <p:txBody>
          <a:bodyPr/>
          <a:lstStyle/>
          <a:p>
            <a:pPr algn="ctr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The ingredients and techniques used in the manufacture of processed </a:t>
            </a:r>
            <a:r>
              <a:rPr lang="en-US" sz="2000" dirty="0" smtClean="0">
                <a:latin typeface="Calibri" panose="020F0502020204030204" pitchFamily="34" charset="0"/>
              </a:rPr>
              <a:t>foods alter   </a:t>
            </a:r>
          </a:p>
          <a:p>
            <a:pPr algn="ctr">
              <a:buNone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unfavorably the </a:t>
            </a:r>
            <a:r>
              <a:rPr lang="en-US" sz="2000" dirty="0">
                <a:latin typeface="Calibri" panose="020F0502020204030204" pitchFamily="34" charset="0"/>
              </a:rPr>
              <a:t>nutritional composition of the foods from which they are </a:t>
            </a:r>
            <a:r>
              <a:rPr lang="en-US" sz="2000" dirty="0" smtClean="0">
                <a:latin typeface="Calibri" panose="020F0502020204030204" pitchFamily="34" charset="0"/>
              </a:rPr>
              <a:t>derived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0" y="16108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pt-BR" sz="2800" b="1" dirty="0" smtClean="0"/>
              <a:t>Limit </a:t>
            </a:r>
            <a:r>
              <a:rPr lang="en-US" altLang="pt-BR" sz="2800" b="1" dirty="0"/>
              <a:t>processed foods to small amounts </a:t>
            </a:r>
            <a:r>
              <a:rPr lang="en-US" altLang="pt-BR" sz="2800" b="1" dirty="0" smtClean="0"/>
              <a:t>as part </a:t>
            </a:r>
            <a:r>
              <a:rPr lang="en-US" altLang="pt-BR" sz="2800" b="1" dirty="0"/>
              <a:t>of freshly-prepared </a:t>
            </a:r>
            <a:r>
              <a:rPr lang="en-US" altLang="pt-BR" sz="2800" b="1" dirty="0" smtClean="0"/>
              <a:t>dishes and meals</a:t>
            </a:r>
            <a:endParaRPr lang="pt-BR" altLang="pt-BR" sz="2800" b="1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90" y="4826773"/>
            <a:ext cx="1675451" cy="11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36" y="4826773"/>
            <a:ext cx="1675452" cy="11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074" y="4845424"/>
            <a:ext cx="1647830" cy="11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Retângulo 11"/>
          <p:cNvSpPr/>
          <p:nvPr/>
        </p:nvSpPr>
        <p:spPr>
          <a:xfrm>
            <a:off x="3876177" y="4293100"/>
            <a:ext cx="1212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 smtClean="0"/>
              <a:t>To </a:t>
            </a:r>
            <a:r>
              <a:rPr lang="pt-BR" altLang="pt-BR" sz="2400" b="1" dirty="0" err="1" smtClean="0"/>
              <a:t>limit</a:t>
            </a:r>
            <a:r>
              <a:rPr lang="pt-BR" altLang="pt-BR" sz="2400" b="1" dirty="0" smtClean="0"/>
              <a:t>: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3203848" y="5991675"/>
            <a:ext cx="266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 err="1" smtClean="0"/>
              <a:t>Processed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products</a:t>
            </a:r>
            <a:endParaRPr lang="pt-BR" sz="2400" dirty="0"/>
          </a:p>
        </p:txBody>
      </p:sp>
      <p:sp>
        <p:nvSpPr>
          <p:cNvPr id="10" name="Título 4"/>
          <p:cNvSpPr txBox="1">
            <a:spLocks noGrp="1"/>
          </p:cNvSpPr>
          <p:nvPr>
            <p:ph type="title"/>
          </p:nvPr>
        </p:nvSpPr>
        <p:spPr>
          <a:xfrm>
            <a:off x="2778139" y="231035"/>
            <a:ext cx="352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Chapter 2. Choosing foods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0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6" y="2348880"/>
            <a:ext cx="8893652" cy="1440160"/>
          </a:xfrm>
          <a:solidFill>
            <a:srgbClr val="FF552D"/>
          </a:solidFill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Because </a:t>
            </a:r>
            <a:r>
              <a:rPr lang="en-US" sz="2000" dirty="0">
                <a:latin typeface="Calibri" panose="020F0502020204030204" pitchFamily="34" charset="0"/>
              </a:rPr>
              <a:t>of their ingredients, ultra-processed </a:t>
            </a:r>
            <a:r>
              <a:rPr lang="en-US" sz="2000" dirty="0" smtClean="0">
                <a:latin typeface="Calibri" panose="020F0502020204030204" pitchFamily="34" charset="0"/>
              </a:rPr>
              <a:t>products are </a:t>
            </a:r>
            <a:r>
              <a:rPr lang="en-US" sz="2000" dirty="0">
                <a:latin typeface="Calibri" panose="020F0502020204030204" pitchFamily="34" charset="0"/>
              </a:rPr>
              <a:t>nutritionally </a:t>
            </a:r>
            <a:r>
              <a:rPr lang="en-US" sz="2000" dirty="0" smtClean="0">
                <a:latin typeface="Calibri" panose="020F0502020204030204" pitchFamily="34" charset="0"/>
              </a:rPr>
              <a:t> unbalanced. As </a:t>
            </a:r>
            <a:r>
              <a:rPr lang="en-US" sz="2000" dirty="0">
                <a:latin typeface="Calibri" panose="020F0502020204030204" pitchFamily="34" charset="0"/>
              </a:rPr>
              <a:t>a result of their formulation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dirty="0">
                <a:latin typeface="Calibri" panose="020F0502020204030204" pitchFamily="34" charset="0"/>
              </a:rPr>
              <a:t>presentation, they tend to be consumed </a:t>
            </a:r>
            <a:r>
              <a:rPr lang="en-US" sz="2000" dirty="0" smtClean="0">
                <a:latin typeface="Calibri" panose="020F0502020204030204" pitchFamily="34" charset="0"/>
              </a:rPr>
              <a:t>in excess</a:t>
            </a:r>
            <a:r>
              <a:rPr lang="en-US" sz="2000" dirty="0">
                <a:latin typeface="Calibri" panose="020F0502020204030204" pitchFamily="34" charset="0"/>
              </a:rPr>
              <a:t>, and </a:t>
            </a:r>
            <a:r>
              <a:rPr lang="en-US" sz="2000" dirty="0" smtClean="0">
                <a:latin typeface="Calibri" panose="020F0502020204030204" pitchFamily="34" charset="0"/>
              </a:rPr>
              <a:t>to displace real foods. Their </a:t>
            </a:r>
            <a:r>
              <a:rPr lang="en-US" sz="2000" dirty="0">
                <a:latin typeface="Calibri" panose="020F0502020204030204" pitchFamily="34" charset="0"/>
              </a:rPr>
              <a:t>means of production</a:t>
            </a:r>
            <a:r>
              <a:rPr lang="en-US" sz="2000" dirty="0" smtClean="0">
                <a:latin typeface="Calibri" panose="020F0502020204030204" pitchFamily="34" charset="0"/>
              </a:rPr>
              <a:t>, distribution, marketing</a:t>
            </a:r>
            <a:r>
              <a:rPr lang="en-US" sz="2000" dirty="0">
                <a:latin typeface="Calibri" panose="020F0502020204030204" pitchFamily="34" charset="0"/>
              </a:rPr>
              <a:t>, and consumption damage culture, </a:t>
            </a:r>
            <a:r>
              <a:rPr lang="en-US" sz="2000" dirty="0" smtClean="0">
                <a:latin typeface="Calibri" panose="020F0502020204030204" pitchFamily="34" charset="0"/>
              </a:rPr>
              <a:t>social </a:t>
            </a:r>
            <a:r>
              <a:rPr lang="en-US" sz="2000" dirty="0">
                <a:latin typeface="Calibri" panose="020F0502020204030204" pitchFamily="34" charset="0"/>
              </a:rPr>
              <a:t>life, and the environment. 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428627" y="1465620"/>
            <a:ext cx="8215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/>
              <a:t>4. </a:t>
            </a:r>
            <a:r>
              <a:rPr lang="pt-BR" altLang="pt-BR" sz="2800" b="1" dirty="0" err="1" smtClean="0"/>
              <a:t>Avoid</a:t>
            </a:r>
            <a:r>
              <a:rPr lang="pt-BR" altLang="pt-BR" sz="2800" b="1" dirty="0" smtClean="0"/>
              <a:t> </a:t>
            </a:r>
            <a:r>
              <a:rPr lang="pt-BR" altLang="pt-BR" sz="2800" b="1" dirty="0" err="1" smtClean="0"/>
              <a:t>ultra-processed</a:t>
            </a:r>
            <a:r>
              <a:rPr lang="pt-BR" altLang="pt-BR" sz="2800" b="1" dirty="0" smtClean="0"/>
              <a:t> </a:t>
            </a:r>
            <a:r>
              <a:rPr lang="pt-BR" altLang="pt-BR" sz="2800" b="1" dirty="0" err="1" smtClean="0"/>
              <a:t>food</a:t>
            </a:r>
            <a:r>
              <a:rPr lang="pt-BR" altLang="pt-BR" sz="2800" b="1" dirty="0" smtClean="0"/>
              <a:t> </a:t>
            </a:r>
            <a:r>
              <a:rPr lang="pt-BR" altLang="pt-BR" sz="2800" b="1" dirty="0" err="1" smtClean="0"/>
              <a:t>and</a:t>
            </a:r>
            <a:r>
              <a:rPr lang="pt-BR" altLang="pt-BR" sz="2800" b="1" dirty="0" smtClean="0"/>
              <a:t> drink </a:t>
            </a:r>
            <a:r>
              <a:rPr lang="pt-BR" altLang="pt-BR" sz="2800" b="1" dirty="0" err="1" smtClean="0"/>
              <a:t>products</a:t>
            </a:r>
            <a:endParaRPr lang="pt-BR" altLang="pt-BR" sz="28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44" y="4996969"/>
            <a:ext cx="1752509" cy="11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2" y="4996969"/>
            <a:ext cx="1756835" cy="116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" name="Picture 2" descr="https://encrypted-tbn0.gstatic.com/images?q=tbn:ANd9GcQ1XKVYJ4Ppxz-Aa_Gbhm3soedCjOl84P87my1Qx2x1EWNp3Iwp9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1512168" cy="12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95936" y="4479507"/>
            <a:ext cx="1325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 smtClean="0"/>
              <a:t>To </a:t>
            </a:r>
            <a:r>
              <a:rPr lang="pt-BR" altLang="pt-BR" sz="2400" b="1" dirty="0" err="1" smtClean="0"/>
              <a:t>avoid</a:t>
            </a:r>
            <a:r>
              <a:rPr lang="pt-BR" altLang="pt-BR" sz="2400" b="1" dirty="0" smtClean="0"/>
              <a:t>: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3010254" y="6135691"/>
            <a:ext cx="339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 err="1" smtClean="0"/>
              <a:t>Ultra-processed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products</a:t>
            </a:r>
            <a:endParaRPr lang="pt-BR" sz="2400" dirty="0"/>
          </a:p>
        </p:txBody>
      </p:sp>
      <p:sp>
        <p:nvSpPr>
          <p:cNvPr id="12" name="Título 4"/>
          <p:cNvSpPr txBox="1">
            <a:spLocks noGrp="1"/>
          </p:cNvSpPr>
          <p:nvPr>
            <p:ph type="title"/>
          </p:nvPr>
        </p:nvSpPr>
        <p:spPr>
          <a:xfrm>
            <a:off x="2778139" y="231035"/>
            <a:ext cx="352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Chapter 2. Choosing foods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23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08045"/>
              </p:ext>
            </p:extLst>
          </p:nvPr>
        </p:nvGraphicFramePr>
        <p:xfrm>
          <a:off x="179515" y="2492896"/>
          <a:ext cx="5616623" cy="318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</a:tblGrid>
              <a:tr h="10615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Minimally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processed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foods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EE6C"/>
                    </a:solidFill>
                  </a:tcPr>
                </a:tc>
              </a:tr>
              <a:tr h="1061565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Processed food substances</a:t>
                      </a:r>
                      <a:r>
                        <a:rPr lang="en-US" baseline="0" dirty="0" smtClean="0"/>
                        <a:t> for culinary use</a:t>
                      </a:r>
                      <a:endParaRPr lang="pt-BR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1565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Processed</a:t>
                      </a:r>
                      <a:r>
                        <a:rPr lang="en-US" baseline="0" dirty="0" smtClean="0"/>
                        <a:t> foods</a:t>
                      </a:r>
                      <a:endParaRPr lang="pt-BR" dirty="0"/>
                    </a:p>
                  </a:txBody>
                  <a:tcPr>
                    <a:solidFill>
                      <a:srgbClr val="FE94A3"/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24528" cy="11430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Food processing is overall beneficial when its purpose is to preserve foods and to enable handmade preparation of diverse and delicious meals</a:t>
            </a:r>
            <a:endParaRPr lang="pt-BR" sz="2400" i="1" dirty="0"/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10081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97152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894" y="2708924"/>
            <a:ext cx="1087226" cy="68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2" name="Chave direita 11"/>
          <p:cNvSpPr/>
          <p:nvPr/>
        </p:nvSpPr>
        <p:spPr>
          <a:xfrm>
            <a:off x="5868184" y="2276872"/>
            <a:ext cx="360000" cy="36004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372201" y="5229204"/>
            <a:ext cx="2442136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alibri" pitchFamily="34" charset="0"/>
              </a:rPr>
              <a:t>MULTI-FOOD FRESHLY PREPARED MEALS</a:t>
            </a:r>
          </a:p>
          <a:p>
            <a:pPr algn="ctr"/>
            <a:r>
              <a:rPr lang="pt-BR" sz="1600" dirty="0" smtClean="0">
                <a:latin typeface="Calibri" pitchFamily="34" charset="0"/>
              </a:rPr>
              <a:t>(</a:t>
            </a:r>
            <a:r>
              <a:rPr lang="pt-BR" sz="1600" dirty="0" err="1" smtClean="0">
                <a:latin typeface="Calibri" pitchFamily="34" charset="0"/>
              </a:rPr>
              <a:t>mostly</a:t>
            </a:r>
            <a:r>
              <a:rPr lang="pt-BR" sz="1600" dirty="0" smtClean="0">
                <a:latin typeface="Calibri" pitchFamily="34" charset="0"/>
              </a:rPr>
              <a:t> </a:t>
            </a:r>
            <a:r>
              <a:rPr lang="pt-BR" sz="1600" dirty="0" err="1" smtClean="0">
                <a:latin typeface="Calibri" pitchFamily="34" charset="0"/>
              </a:rPr>
              <a:t>consumed</a:t>
            </a:r>
            <a:r>
              <a:rPr lang="pt-BR" sz="1600" dirty="0" smtClean="0">
                <a:latin typeface="Calibri" pitchFamily="34" charset="0"/>
              </a:rPr>
              <a:t> in regular times, </a:t>
            </a:r>
            <a:r>
              <a:rPr lang="pt-BR" sz="1600" dirty="0" err="1" smtClean="0">
                <a:latin typeface="Calibri" pitchFamily="34" charset="0"/>
              </a:rPr>
              <a:t>at</a:t>
            </a:r>
            <a:r>
              <a:rPr lang="pt-BR" sz="1600" dirty="0" smtClean="0">
                <a:latin typeface="Calibri" pitchFamily="34" charset="0"/>
              </a:rPr>
              <a:t> </a:t>
            </a:r>
            <a:r>
              <a:rPr lang="pt-BR" sz="1600" dirty="0" err="1" smtClean="0">
                <a:latin typeface="Calibri" pitchFamily="34" charset="0"/>
              </a:rPr>
              <a:t>table</a:t>
            </a:r>
            <a:r>
              <a:rPr lang="pt-BR" sz="1600" dirty="0" smtClean="0">
                <a:latin typeface="Calibri" pitchFamily="34" charset="0"/>
              </a:rPr>
              <a:t>, </a:t>
            </a:r>
            <a:r>
              <a:rPr lang="pt-BR" sz="1600" dirty="0" err="1" smtClean="0">
                <a:latin typeface="Calibri" pitchFamily="34" charset="0"/>
              </a:rPr>
              <a:t>and</a:t>
            </a:r>
            <a:r>
              <a:rPr lang="pt-BR" sz="1600" dirty="0" smtClean="0">
                <a:latin typeface="Calibri" pitchFamily="34" charset="0"/>
              </a:rPr>
              <a:t> </a:t>
            </a:r>
            <a:r>
              <a:rPr lang="pt-BR" sz="1600" dirty="0" err="1" smtClean="0">
                <a:latin typeface="Calibri" pitchFamily="34" charset="0"/>
              </a:rPr>
              <a:t>often</a:t>
            </a:r>
            <a:r>
              <a:rPr lang="pt-BR" sz="1600" dirty="0" smtClean="0">
                <a:latin typeface="Calibri" pitchFamily="34" charset="0"/>
              </a:rPr>
              <a:t> in </a:t>
            </a:r>
            <a:r>
              <a:rPr lang="pt-BR" sz="1600" dirty="0" err="1" smtClean="0">
                <a:latin typeface="Calibri" pitchFamily="34" charset="0"/>
              </a:rPr>
              <a:t>company</a:t>
            </a:r>
            <a:r>
              <a:rPr lang="pt-BR" sz="1600" dirty="0" smtClean="0">
                <a:latin typeface="Calibri" pitchFamily="34" charset="0"/>
              </a:rPr>
              <a:t>)</a:t>
            </a:r>
          </a:p>
        </p:txBody>
      </p:sp>
      <p:sp>
        <p:nvSpPr>
          <p:cNvPr id="2" name="AutoShape 4" descr="data:image/jpeg;base64,/9j/4AAQSkZJRgABAQAAAQABAAD/2wCEAAkGBxQTEhUUExQWFhUXGR0aGRgYGR4dIBwdIB0dHR8fHyEdHyggHyAlHB0aIjEhJSkrLi4uIB8zODMsNygtLisBCgoKDg0OGxAQGzQkICUsLDQsLDQsLCw0LDQvLCwsLCwsLDQsLCwsLCwsLCwsLCwsLCwsNCwsLCwsLCwsLCwsLP/AABEIALcBFAMBIgACEQEDEQH/xAAcAAACAgMBAQAAAAAAAAAAAAAEBQMGAAIHAQj/xAA9EAACAgAEBAUCBAUDBAEFAQABAgMRAAQSIQUxQVEGEyJhcTKBFEKRoQcjscHRUuHwFRYzYvFygpKi0hf/xAAZAQACAwEAAAAAAAAAAAAAAAABAgADBAX/xAAvEQACAgEEAQIEBQUBAQAAAAAAAQIRIQMSMUFRImEEEzLwUnGBkaEjscHR8WIU/9oADAMBAAIRAxEAPwCpZPi4dfLlAdOqt/UHmD7jCDi+RKTaYrdGGpe4H+k+4/fBXG+BS5ZFlU64229wffGeHZW1CVu3pGMSW3PR22/mPY8Mh4dwSZ1MjxMY15/5I54aJ4fsibLubT1FCd9uek/HTDjhnGTl0e9wQRvio8K44yexG327YSMpStlstPThUXz5LJwvjOXhlZWQ1NpYSgetTyIHt/XDbjeQjJizGWeaeTUFClTsL3oAURX1fY4qWX4BOYnzO3lnkLNgcwarl98MvC3iR4iAG26bXR/wcGqyih6and48HQeDcNWJjLmYZRG10telKrc0b339sH8bn4aESUeUGR0dGH1WCOvPflhbwjxtIxCTxMoOwYbqTj3I+H8mXlaXL6GaQsjFShGw+m6oE2bHOziopd9jY+N43CrGQXchVUHqdt+2Bs94eWEBLjU5hihIWz9JZiSeZ2NCuZ3vFY4rwGKGaKWBiX8xQAXJ5mvvXPDPiPiKRGRZYyQHBBq6I3sfax98K0uyL2BOFcHLysnDZRDEhBd5U5sDtXRgSGHtRxe5OMZmFLeHzR/rhIIPvRII/fFO4f4VGdlLySPHlRyh5FjbMfhbY87xYuJcGeNYYctmBHF9JLDUwCiwBRANgUbw7a5Qq5pgI8ETOxkOdKgvr8oICtXegkm9J5bYTcc/ibJl3kjK+uNtJA0nfp164f8AHY83GokWZJIl3kWNNMpXrp1OVPx25YW8X8E5LM5VsxlYtTlC62SS5q99V7k7YCS7I2yfhfDoeLRJmM2zM+kqqr6PL6kbfUb6nbsBvfJMvmIsvmZknTzDG7ot8qUkX96x0Tg8r5HIwsY39Saiu2rpZIJFC2A3xzPPvPnZHAS2LFgleo2boDmTWL9C8p8FOulho2l4tcxaGM8twovrtsMCTcXk81iAVdtuW/8Ath1xLiCQyRyxhR6VDBOV0D9juQR3BwEcq+bkMsYVA3+o402ZqF0eXjAbzHbURtpqgfe+ePIYInUiPzWkHIKtg/4wTn/Dk6MgtG1nbS3LuTiXi3DJcooIZijc6FAH5BIwSUaxeJZwAguuWmvtgjhGfhkkb8WjOTsBZBH2FYH4NxFYQZWUPKSNDE/QB2HUn36fOCuEcQDzmW0WS/qb/YXgEIuMZcROVy4cKTuGBtb6nrXzhnn+AJHllzKOxcbsCdvtjWTz8w8i6ksrQcmgdwedXW2BOJ5DORr5T6SpUm1e1IA96xAhHBuMK0ylvUqqbUi9sQzZTROVLlYgbPxfL9MAeF4l1MxDgV0obdeeHmT4A+dnPlSqscagFnFn2sDrtzxl1o1Jy6N3w+pHYo92OZMhksyFVIQvYgsPV3smqwt41wGTh6eYzh1dtNVRXbrubHvgrg3F1yjyQkrJ6vq5WRY+2NOLcTXNaixsLtp6X09+/wC2McXJSp8HRko1a5NfCvD1zxZpP/EoIo2NRO3QjlhLPwxo8zKkEepIjqDH8oG9X3wy4PwfiEaWkWlWsqSa59+2FsnHZoRJETUhJ1+99u4xat1tQyvF/wAlPppOeH5r+CwcJizucYqqaQuzO52H6c8beI+DPkk1icOw3elrYkAVv032+cRZDxsYogi6V250bH25Yj4PnstOWfOM2i6CXu1dW6nfkMVbZLNUW3F4uwfh3iNhzYkY28TJFmTCSRrJtuV6KO23vWDM3mclKfLy+XVDyQhFUk9zW46fvgg/w8f/AMrZlQ1bLW3x3xYqTtYElG1TyEcPzMESBBW2MxR+I5bMxyMmkNp6ruDteMwPkJ53L9yPXp1tf7MsvGOLI+UKXsBf3xXeDZlQnOwABjfhOSUPUw17kFW6d/vjzxBwQZdtMZ9MlMhs7DsfccsaaT9Ng3TVaiX+yPNZzzXWJevPD3xTwSBJIZmX0OvrUEi2Arp774rXDeGOp8xSHI3IHOvbviwy5eXNlGltI1GwJpj9umGSUeBHu1PqWfA58F8VV9UDfSwK0f0GKdxvL/h5mUWASeX74acUgy2XAeFn1WNYJsfIPO/bAfGeIRTRiyCbFb7/AOcBVeBm3Tt5+/7lh4H4sXL5AtA6DN+ZR1jUVS/yA7DbfnuScTNxnOcT8hFdbSYjWToJUr+YJt70PbEuRyEIybr5akgCjW94CRfw0GXmy0Nv6gxFkl9gFPRVK6jdcwMKqeEU62k4epsscHhXMQzLqYZieiyHUdIXYEerkRY398WLhuXYSj8bCF1HTHuGBNEncbA86B7HC45mbLRrOT5ssgAdQQFSt9OokAVfM1f2wXwfjM3EIpERPKdCt+advquxpvVup3Htipq1bK76IfFXhtxKZEzEiwOukxg1pbup5gEXhrwefIxwpGbYpzMjOzaqomyfnlhd+Klkzf4WdRpU6jpY7rpJ1WKr1aRR574O4FwnKJJJK+mRwxFvRKD/AE/374XNhxQvl4ZJmy/lTxjJvsr7l+zKANjRBGrb+5lykkuUiWLVAg1GOPXJpDm+fUgnthhwPgBR3JnUwaiUUDc2bNnko1EigP05Yr38RckkKpLlw4HrEmhDLSt6mLBr9JI3vkaIIwyiByGecyyFY1zepJEHMVvYoitwynC7xV4SabMQywpI5jC2FKRqyizSsDaN0327HBkOWlzeTgKRAiNQEaT0ErprYNvvtzrEUfF58vGBNGzEA7JvddL74EW4hlFSAfGXg7Iy5Q5hIzl3QanVWq96YNzGoH8w511xy/NZNokBE6OgAFKWUj3251h34yj4g0TzMw/DSvehWFrfINtyv3xUVgRQVmLhtNiiCL6H3FY2aN7csx6qSlwNs9kV8vzIMw0xAt1KkaR81Q++AIOMtRUm1PMHEuT4FrybzrJuporq3I+PY418uMQEFVJ531/XFpUwDIPEJP5i6kB+m6sY24lmIi/8ldC/8q/fE8MeqIkxH00QNJ3772KwNkn0kny7U9L/AE5g3v0wQG6cQkNKhOq9qxaY+AMYTLmcxRr0qN/1P+MV3O5lgiHyBGejgVf2x5BmZJnVHal679MQNg8Zd5NCnrXtXfDf8dJkg8V6tR3dbpv9/bDfMRPmpEEGhfLUjf2Hx1/thMk6aHWQEyau+wrny2N4ScVNUyzTm9N2g/KcJjkXXIxDEWa74i4FwJpjIqNoUMQpvckb9emJ1IcE6uY54l4RxQQwutghhv3sEEV13PPHP3SpnYUI4f399gy8Szvmfhw7tp/9jQ98Scb4BpAmE3mTVuOnwMHeGuMxRuXljt2NnVvt0rpyxY+KZrJ5pBpQRuKII23G/wB8Vy1HB4Vf5GWnGWG7/wAFBzfh+dEDuFDMLCk7/wCLxHwPgkkql2fQO2Lz4eyYzQlM7sFQlVr81dfjtit5XhzpLIjygRKbB6kbkfH2xZ857WJ8hblyK+FGOHOqGJKjnX9PbHU/xeVnQBQVNdGOEGRz+RSFgIkYm/rWife9zinZjOvHmGEYOk7qqnVQP5f174WUXrPHSCmtFZ7ZZcyqwuyO5Y3equYPL9BtjMHZLgSyor5mR1kP5R0F7D5xmKvlx7ZoWs+is8dkCZtq5SAMPnkcLeP51pRHGoLMuwrnveA59c8gO4BBo+w5/vthrDCmX/msbfpeOjSVPswpue5L6fILk4pIF1SqVLGlur2548znGGP5iPvhjlc358RSRQys5IJ5hhua6jmMIs7wzypQDuL64NJvJN01H0ZQ74ZwJZY/MzDuikWqpWo9iSdgMbcP4NAYsw1WyFQhPPfGs2bJXY+32wDw7P0Jlv6iP2wknJp0XRjpxmtystHA+IXFp7428M56SLMlJHK5WUm9G5BAA5C6s9axR8hxZ4yQu4JO2LBwviPlXI+zHf4wHBoD1Ia0TpnCeFZoTOYWjMBNBnfc/YA2PfDLieQaKaKUS6jpMYjjQ7k0eh7DtilcF8RTCDzRujMSFB3Ax5wn+J0hExjiDSggIhJ2X8zEjr7ewxWovNGSTpjLiHjCfLNWZgkjBag5SrW+d+ws0cW/i7QTRoIkEjN9AUgXtdk9q3JOKLxTxPNnYVTMQFFVwzSx8gKPIMLHMg9KvEeS4IWly5yEz+kEOC1qq1zq+pA2GI4rgib5Lo3Ac5DlQsYieQXSB2AAvkCV3obb1ddMb5TikeUjYSSBm3aRm79gOijkB/c4VJxHPQTNGSZ1Kg+n8hHQ2et9O2Ns1w2CeIZqQU//AJGQmhQPNhyuheE4yNl8mZ+PPpkHzAePUFLiI6vSnMA1sXC9NhfXAvhLibtGzZvSdNaVojarJYHqTh9xGV5kChH8tlJZgNiK5DlZbkMIOFZoZhpnzcTRJoTSXpSCtltl/Jy2Ym98TFWiXmmFRcUEc6v5flwS0wuqPSiv5bG46b4q38VfC0KeXncooKM1PEBspNnUB0F7Fe9V1xZEzMGcjWXVY/K1ahXZlP8AwYpniuCct5cLyGPUPLUqakfe0VuQK8wrGyOt4s0HUqT/ADK9eNxtopUM7kkLSgnfoB/w43z2W8gxlJFlvegORHKxyOB82Xe3AJr6qHbvix8AzcOXTVo1yn8x3r4HTG4wlczmdmmkLSFtTbkkV+39sTy8NdFRvMtWNDfkefLBHGMy2YfUos3RKjZe1nviHjvDng0apVfrS3t83ggHT5QwtE80pnhbo3JSduXK664W+IuGojgwWytv6ef/AMYGTixdFhfdL37j4wz4hk4YkWaCRn/1BjuBgBBspm5cqtGN1L8tQO99j74n4vwiVir+XFEQPUA6+rluApIJ++Nv+4vMhMLJrvl3HxhGmWnYalUkAWd+n64hMFjy/Bmfyhl3rWaYP07kHqfbDnivgSKKAlcw5fmVNUT+nK8VngnGWTZRqcil2s2aO3vt/XFhyaSzE+ezRRii17Fgei74xfEb4u48HS+EcZxqXIBH5OYiWzTAbEcx7YL4f4dj8smaZgzfSFqgPewTiTxBk8lEkYhjdGBB+fn598K2zMktpHuxBodsUPc8R4NaSjmXIXwbjvlhkJ2BP9cMYfDE2bd5hIsaECgwJ1UOeKVwzL/zdUw+ltx0NdDjo3/cqFaU0APjDakdksA05ucclGznCMys3k6NbX6SvI33J5Yc5bJPw8D8Smh2shuYPwcMOBcU8yZ5LtV9K/3OCPEUy57+UxFqPSD0Pe+1XhJarbUGvzDHSWZJ34EEuezUx1xJIUPI1z98eYvWWy00aKqvDQAHP/OMwvzP/KH2P8Ry2MCEUfq6309vbEWURsxKBZCg1f8AXFh/iFHG/EsyyfSStgbDVpXV+p3+bwpGcWFQEHqI2rucdC/HJkgm0t2I+PITm+EPlGEioxiYDeuvf2wv4pnPN3UFiKLV0GG0HibNQoATrAFV2/zjM94sjYaPLiKnmyoUN/GBT5aC5QS2p1YhGYuh1OD5YoCFWtLfma+f/N/1wAwUvrRWCUdzyv2PXAmaaqZTff2Jvb9Bhtt8CPV2r1ZLDn/D5iQzRAMgrYHff+uNP+iNJGzvMqlRYQ2bPa/9sBJxadR5fqXWOvY4Iy72259K8/c9MI9yNEFpzwuC1+AMh5KF3HmhuSvsqjrQOxv3w14kyZ7+VlVjhlojXp0+kUWWxXOhteKHn+LsdrNdAMbRpmYFEj2El2Bs/vhMt2xZ6On9Mf8AhffDPhl44pg7CJ3QAJYffezVmr5bMcOPDkcEEjPEoUTBRQFVpvb97/XCj+G6yRzyeZIJCQnlUbADbm+oYbAg8vvi7+IFjy0iZ6QsxjUppUCgGr1VzJFV8E4E27MiVYKvxHJt5ma06iWmhkZbotGFFqOVcmrCjw5nJIEmkmVpRGSI4ubEWSNR5HSKH646HPnstxDLmpK1AhXQ0y/B+emObZfgckMMTOJ5CCS0cgA11Z22vS1A7m6O+FeVQY4dlo4J4inzyvFNEywybeagYKAemsgb8hqHU+2Geb8M5Yz5cAa0ttau7NdLa2CaIvv7YXcN8YR52L8G6aZGXS2iwqjqVPt0I64C8R8Xh4fPCsaSyyEGzqLaVO3ImrNfoDhazgKdIsfjbhSrApy0H8wHSBFS7EHnyBANe++JshL5eXXLMrFlQCqtrHNu93veBJc5NPCNLCGQ/wDiR9vMYeqjvYFA7/fCvh2cSKVvNnmfMMjAE15b6SS2hfqCjZb2BrYXeI03lBVJUybw1w7h2TkmZgoLvSecdW1b6dXdi19enTCH+KPg7LtD+LydI+pQyIfS4YhRQ5A2Ry54k4lnoUy8kj5dirCtLqwNttQDcieWFvHPDc0uQhOTMpiYhwnXTuRV7mmoisWwm9ydlU4JJnMpGeIGMnTTXV9f+bY2jmfaRtJuwL3ojqcMuJ5CKIMswlWcb09g2e4bffvhNMgIsAgftfzjasmJ4J52Ep3oMeZAxvm8p5dDzNSEcwK+xxHFkWCq4eM2SNOsatu4O4HY9cb5dDKdHIXue2IQl4Rno4t9ALUQD87YbTRLHEAXbzXNgCgqA9D3OK0xCuQpsKdieuGvBqlmUS3pHMd8RkQJlUMUp1LqcHkP7VzxYOMcQzTJrcaVSiqkEXfa+dYmz8EaZoLDS66Fk8v71jOL5HMFjDYkDKQpZqCk1vv7YWVPksg3F2gjNeD5pcv5rTAnY0OXtv1xJ4VMeWiZn/8AIVIJ631G/vgDI+I2hjaF+fIgHl8e3bG0XBtcMs0kjKHJKotdd97GOf6ktsng6/olU45YwyHh78U0jtIIoydiRZPS6GJ8z4BQAH8ZfQrp5/cHYYqWV4lKiBVJYAUPasTLxqYEbPua/XE2aqumFT0n9SGXD/D834hooWUKDdlqq/1vB2f8H56FhKNMnU6W/pex/XEn/b+bVRmIHV3q3TrXt3wCPGmYFxsGGnmKojvtuDhfW8qmM9i9PAN/12RSVLFSDuDsQfvj3HgkizJaWSOa2P5EU7AAbk9eeMw+2PZW5S6Lp40/hnJBFLmYpzORbyBlCtXUitjQ6V+uObpCqktQ9I/r1x9PSRtIGUciCN8cH8Vfw8z2SiMtRyxi9RjJJVfdSBYArcY0pXwZYa+1VLNcFQlkLnSDzxa4cjGuVao1LEbkjkPbFdMQiXU27bf8GLBkOKKqlDv/AIOA34NUFd7uRVJUsMUesRKgPMXd+2I28Nt5LeVIku90PSfsDz+xwvmilJYqjsoY7gE+/wB8Zls66Gtx3Bwc9C3Bv1Kuhv4dzKB7lUGvT6gDQ7b8sa+JIVikPlA+W1EX0Pa8LXzDFy3PayR0+cM4+ICSPy3ogEHfcbbi/wB9/cjrha7LLvCeQDw/TzWwuq/c4u/8RM2DlUjXdrFAdyRQGKdw7NRh3ZFC21+w+Pa7wcnERNKLNqlknucLL6robTSemot5d/f7BXAstnolEqRGlpuYv078gb+3bB2czeYz0qiXzZNagiGM7AG6LEkDc33O2IW8ayi4Y9gdhW/3wd4T4ocl5oKtJPIfTIFJUJWwG3O75+2BnllOtG625++yThXg7P5ddEaljr1hUcDSLsatRArb74a+HsxMuZVMzJINMhDB900USCp/Kw+gr1u8D5LxFIssjF9MugPV6hVnZxXpatwLOx3rHsWRfiCrm3sFyDoQmmCnkR3NVhW3y0Z0sUmdKThmTdvMRED1Wtdjv/X74XZfwzBJNK84Ej2FVrOygWNr2a2OKhFw2SCUNliwLGvKckCz88q71h5nuDTQZeWVs4BKwLH0jSDVbWbqqG/bCBr3BPEEU8UuXzi0sUYkRi52GqgGob2aIG3Ud8DcHyqm+IJolRb1hCWYVuas7AbkoAMK/wDvHMzxPlUgZj5ahmJohTWpqreufPFyyWQj4dCJVkMkROqXUBdkD1EjoK5Edt8FqlkiecB+dk/E5bU0JMEi22ul9PMHSd+ddsc/8UNmoijS1FFpMcZaMSqoG4IAOpGrrtyxeeKcZnzOXDZVLje/5h7j6duZBat6rC7wr4UzKOGzLK402yO5cGQn6qI0qALAA7knATzgnC9QGvBF4rBE7SBDEpCSmHdgQKFMboY5DPwWYTPAStqzAG/SxUkbfpjuviLg7TzRiGZssyghinKuhC/TfPf3xx/x3wGXIyohk80NbI421WfVYs0b/XGjQn1Zn1ormiu5PhRZ/KL6ZLrTRP3vliTJxOk2gNp0k2/bofvifJ550JO6sD/vgXjOYDNrv1NzPfGkz8DBoso/V1I2XTXTq18ycLMwphf0NqB5HB/h3hcL+qeYoKsKOv3x5xPK5cOAjOV7k8sEhD+I9OuTdrFUdwvX2s4OPGS6izZAodz2wt4lk4xHqjmLHqrAfscTZDw5M8XmKo6EFjX6YlIls3hyzSSqSl6WF6tuZoDf3IxY+ME+iFCC5G++wPLmOlYqrcRZv5c12vJuoI5fIxmRlaVj6qcfSbAF+5PIYqnpqWWXaWs4YXka53w02XXUJldueke/viXhvBszmoS8aUF3s+2+wwq4g84jJYCrr6gf6f1w04J4jlVVXQ5AvZVO5PwN8Z5xmlb5N2lPTb2xeBlwfxO0TaXsEbEYg8UcZi1q0em23fYXty3+5wrzsJkzVzRsgIsahRPfDnxFBljDBAlBtdmjd9LP2vFW2KkrLt02nQw4f438uNUjpVA2FDHmFmZ4NDqIVbA22BxmFrTLP6j6PoLJ51N1VrKkg/IxnEJQyMDyIIPxhJwnhZyqurHUGdnVt79R1G75+okfAGJs1mxRFjfYfJ2xp3UjlVk+c+NTfzZIqoq5S+lA1f6Y8lyrhQYxajZhzI9/jHbT/CrIuWeVpnkclmZXC0T2FVXzeEXiD+GckCGbKSmZVFlGAD11qtm+KB+cWWui3TluxN56ZSsp4laBFRCq0MJ+J5lswS2gn/2Cmh98aZPLLLLsxWMCzXf2vlhnnsi8cqpHKGQiwG2Pwen3wlJM13OUcrH5WD5siGHyY93fZj1rt98Qw8E0x65HYCxsK/vjHyUkUtylTYtdJse+J5uJ6ysbAEUR/v8Apt976YKtcAltllr2SA+K5bzZC0CkKABuKsjn7fpghclNCBKUpBsWG4B98TzZwKNjXQDHuV8TSBWj+tXBGnngXJqqwM4acG3uyRSZ+/UiqrjnoFBvt0PxzwOPEEnQ198LcuWDaaOrsN8OuFcDVpCJ0dL3AII+eeDtS5B82c0tn6jvwh4tmilLhPMFAMas6fnHTMtmTMj5mFxFGqlvWhsMoN7dqxySbLCPNBMpIy7d+vT2I587x0Hwp4nE6MJVKK9xnVQBNaTVffFM4rlFU93Zt4W8RJmkePMuWKAMrsoWRJN7C0KNbEexojC7w1n8z+KkXMQysGWo0lStQYm2o+w+171hn4c4llMiZImlSRoiNUpUCg1BQT36c8SN4gfOTSHKKXjjAVn2HqO9C+YIr9MCX5FUR7kfDCRzEhFAdfU4dmY9NILbgf7faLLAnMTZREeSJEW2aqIYfSSTuw/xhNwbNZ12zC+XbRAaV1ruSLA588P+B51kWISH1eUDJ/8AW27fvYwvPIeOCnZzxPm8u3/T0hEbUEQufyUfWK6AA9eeLTwbhmc0rrzCi+XO699xgjjnCstm8xC8hIdFbSVbSaNbWN6xWvGHhSXUk0c7Mq+kWzAp2NqRe+1/1xHGLCpNFx4hw/TEy+YBOVOmQ3WqttS3yvAcnCtHD3XMATOyUdgbY7KBsN9RFHvhTwrjTRyKk8qSs0e610Bo6r5k3gjOeJhqmhi9TAeke5UMu/LaxhE6YXFtHI/EngXO5GBZ5fLZGIVtDElCeWrYDc7WCd8JNCxaGkQPYsj+2Ow5/jqZrhkolDIXVkAZSCZOQVb2LBx0xyPN8NKJ/NZlcfSrIRffn2xv0dTcs8mLV09vACqmS9JAA5Wa27YKy0eZjj1hH8vcXVqb57HGZdfLl/nD6a9Pftyw24lx1pqij5cgOQHzi4qB+BRAWypbFSQp36WfsACcBkTxIHVjpI7nYHEOZzLoCtV+UkduR+xGN24naBOfSsQhBJD5hFG2/McGPwUxAubeOgdSkbf/AFDpWIc5w9o11hlvqF7dweuM4fnyxCMToP1fHXEAetKz6dCFgvMDfYV+uLlwvxedIEcZbaqVLr9BhNDlo4EEqOwkJtV6Ae/zhp4f8amKMIETbqKB+4Ixk+KjaTSOh8FOm0xd4hzMk8sfnK6cyGZSPtviefg+XSKN2dmlL9+lbjE3GOIz5xG0R+Y181F12tjQFdsIuJh0UJMNLdADe/2xTC6SWDZOk3Jq/wCxdsrx2FFCgihjMc7GUnPIGvjGYb/54+SP4t/hZ9JeKIZcy2XXLy+UyuS7Vq9FeoV1s18c8Uj+K3C87lxl3gk1xvIqaVT1eZ9SjmbViPbf5xevD/Cp4ZZzNIJCWGggUAlcgPm73w343nI4o1klqldaJ6EnSD+pxZF222jmS6SEPCjm/KVpYGjet1DK1f8A4m/2xPDxchr/AFHI/cYdw54HCjxbwNM7CyqximAPlyoaIPYkc1PUYO3wyX5RwjxWyJncyIgAplLbd2AJ/wD2Jws/EGx1O/8AS/7YgzaFdWo0yk6iT+YE3v13xtlVYjXoYAA2em4r9D74lXk6UZOKUUTZ9jIoF0bFe2C87DEmVKqg8ywRIfqvt8YXwy+oD5OJ+KMHAB5EVfQHucSOKQ2pTTlywNIEBtyXrsaGPZcwo2UAdgMb5JfKJJKuQdjzGPc5F+IdnRQrAD0qKBPesG80yuqhuis/yYuYCfSaPVupxjcSkcaFJJP7YacBghSmmQOedNuPiuWB5MzEkzsEVFJvSNgPjCY/MvSlSt0jc8KkyxjkdlJl3AHMV1OG2azqS5ARLIiyRygupNFhd7dd7wlf8RnMyAi3pX0gmgB8n4x7l+GwyIxZamjk9YvmOn+PuMGqdyKdRfMhsh5de50fwZxOFMoiMiEp9WpQWZtRN3Vn1XWGXhfiMEL5iJD69QkkBHIvZod6/bbCjwv41y0UaKkKqq+kj8y13J5/N4fZ7imRzWZhViCaJ9JrX2ViN9tzWKG3bM9YQhSWQcSlaB1/meXq3qifTX7XXvgzjnhWaG8wZ5ZwAxZVAGkk3agbkDf07nFkzvAspGVmCAKornsCeTe5HS+V4Rf/AOhwxa45Cx0GtSqSG7URtq9sFZBdIQCCbMPF5euEIC/nN9Tg8lC8q73gjjvEJfIdJHUctIBouQQQB1skdMWOLh0X4cZieR1aQfy1T8nmEaUVQDqblzvflgKPhiZCAyTR65fMJDtpLEA7V2Nfl264gUweIKuWXzcu8ZelXWjBtbbDc9fe8GZjiGWikjyscf8ANpdctgEXy1f6i1H454lk8SZiXLPKMtJoZCY2fSA3Yn1Gh1s1fTC2Tw/+N0ZiNPKl9JMkhZQaB0lQthqs7/a8BJLkjk2OPHnHlhy6LGFLh1KJ3KkVXvq0j73hN464fmeIZREjj8yWJw59SjTSte5q7uq6/bEvjXhv4bKrPGfPzKMq7i9eo1SqORHPber54S8Ky2dlgMcsbLKcykjxSgxh4tIGnf8AKD09jh4pqpCSrMTlucDI5WQEMNiD7YzKKxsIPudv64eeLeHSQECaKRXBP8xr0v7qa322+14Agz66PpGo3ZO/Xau1DG5O1Ziapi8ar1MRseX98Gy5gOEVEBcHYKNz+nPEGVzC+oFVbVzsWft2xrDnXjjeNB6SwZmC77cvVzA35YIo3yOcjbUJkuxt00kf85HCnijW9rt2+MCqTV3ucTGN1YeltRHp2/piEsLyU5DL5thRv89q++DeLqJQjvGdTC7Vaujveknaq3254W5nMyillDADkGB2+LxLDOzEWxo3y/tiMKdFn4f4mESFFoL0F9uXt3wEnEhNNUgoKNQsVZ/51wIuRiV1eIs7KCzKdwPcVi1f9TgzEapNGDt6W0106EdfbHO1NJQfH6nX0td6q5S9hXxPPKXGkgAADGYqnF8mUlZUDuvQ7npyxmLY6SaTsql8Q02tp9VzcSVXVSd2uvtviOVop28mRUkWtRRwGHtYO3PHsXh1C/mTN5jD6R9IX9DZPvgqPhECOZI0VJGADMOtcr74CjLlmZyjwgPiXDjEmqFC4Uf+MHev/TUa/wDtJHzis8L8aZWeRIoZC0ztpERRlYEXeoEekLRJ+MdCjX3xWovB0ScSfPqAGeLQR/7Xu3yVCj7e+LXDsRTzQVkPDeVijZPIjYPZcugYuTuS1jqTyxxD+I/DVyecaGH0xuodV7Akgr8Ajb2Ix3rNy1io8W/h1Fn80Mxmnby1jCpGh0ljZJZm5gbigO3PAXqdFsNR6fq8nCcnkndiUUsygk71S1v7YjTKSyxswHpU0fnptzx03+JHh2DIRq2UDISfUC7NYrpqJPXFT8EcRVpJMvKVCyAlSR+Y6QRfwoI98S3bNKcGlXfKKqGoAYn4dnhG+oDp167b/veJ+NcNKTFVNCz/AMGG3E8pCnDiTXmFl09xvviWnXuPUotv8P8AIsjmB2vBOR4QkkuqQ0ii2BPPc1+1fvhPCjBAaJwXlMpmJ0Yx1pHO2AJHsOuBtaeGN82MopSVsY5TiJDu0ZrUSBXbl/TAcMix5lJpBqTWA63RI72P29wMBwaojTAiu4x7xGTWCfjlhkqZXKW6Hui05XJj8SuhwkUnqNiyOe2xq8PJeHeRFMFgYh2qPMMFFtVjSbsAHa9gcc94PmyCqs3oB+47V96x0rwt42lVCjqzeWatQSCvQih2xVOLQJZzHs1nz3EWjgSfLaYHkRXckEOCwBAF2u1tZFek4a5jw29pCkUYyzMWEpCnST2XnZs0eX95P+9oM3qy7DWNJYgjb0kfvuDht4jyiZzLJpl8t4zrQg0Loj+9j47XhHz4Kla9ytcQgzCZ/LQpKJEy480WRZ2K7jqauqw14xxWPM5d0m+jmd6qvfocLfBbpGDJPL5mZGpSSANJv1cud0N+VAVzJNk4Lw8PLM3lhNQUamW9QAPQ9PfrhZewy8tAvBvGETwqYyuhVAq+QA5fphlwnjInkkV1IWPSBdi7BO3tVYi4RwGFJMwiaI4yxDxgCmYqttufSCCBX/DHxXKQwKBlBqbkUUjYb7/N++FlVEXNEfGVMDwTagyCQ3q3AsUtdjRO/wBuuGHHolzKKoLCQEFdBpuY226HrhZwJs5NE8g0RKw9Cvua91rb9cMG8a5ZF3ZVI2IsA38c8FcUyO7tEHHMouYiGVl0rTLRZdWmuw7lbH3xyTxL4WhyWbCiZZUPq09VO1hhZ7gj5x1TMPFPCOJhnCor2puigNFtPMEVfescu/iKOUiBtEziRWKMNwukgMRRB9J59MXaDkpbeinWUXHd2Vzj0aNI8sbKoJpUA3P6csAZWZkJBsE7MD2OHHDYcypHl/zFjDMa06RfPdqskffCxlDzVJaX/X/HvjaY2QwwK2o6gukX8noMS5vMSeWuvWCNlsUNNdD84L8R8PjjceU4I25YC/ETMNO7qu++4GITg1izrH/yEsvZjd9ueHrcf1ppKp2GwoD4why7RFSHVr6MG5faqOMyrrE4NBiOV8v0xGiJ0F5OUB30ShLFAEEgg9LGJctnHyrsssetXSwrMQKYWrqR1/8AjGmZ4kJb1hbPKgBXxWN+GNHRWRAx5AnmCMQKdcBeX8S6VA2/TGYjfh8UpLlkT2uv2xmMz0NOzYvi9Wuj6XzPF1X8wwpzHihY29eyHr2PTHmU4VI6hlCi+Wo/4GKd4r8K5s5nLyPKGhEqa41FADVz9/e+mE5Fwjo2W8Qo3XDCDiSt1xXk8NRyb6mU+xxW8/kc5lc4iJJrhdGIJG4ZSNtu4P7YbdJC7YsvPGcwLhHVpAvPpTE/suDXzIAxWWUrAJpWHpIaz+Xar9ueN1zZblv8b3gKQdpQv4s8SImi00SLIB61X+ccjVvXt0GLn/EMZiTM63gmSGMUHaNgN+ZuqA+cJIYomAVvSRyYAfoTz/rixY5LNOLnHHTApo5KEjEkcr7YjeYuac6h0F7YKzMLj0USpNBgQVP6HBEXhzzFqM+vevcjp84m5Lku2SadfrZGZSoKqLJFAe+NoVzGUVXYFV5Bgdvv7414XAVGp93ut+lYeJxXSpBpvZgCP0O2K20nRphpynFTumD5rxIJ4xHMiMByNUR8UcLOEZOMiRpXKxi9Pdj0wdDkoJozHHGBK7UjWRpo2du3TDnNfw+fSB5yg1sByxE1wBwkmnS/2IuA5DLsAH17/mB3H25YI/ES5OXSGsc1YcmXv89x0OFud4fJlG0vuO4wXPN50JB+obqfcdPuMR5YYYjVU0uCyZDOwyOssiHqH0GrB5n7bH3wwfLiVliyc25IADEsqjqWI3oD37DFA4RxHT12OLt4a4lIg1xI7Af+RjyAHID4HQYSSp5K9WnFSiNn/h9JC8cizmWRpAzhQApC71pN6dgBd4ts00//AJfL0hAQwJF7b2K2rFF47xbNPLl5MsJm1AqKVqtqA6aaPcnFh4bmZcnCkOaokgjYk2CSevM74SVtWzOq4Jspw2DOh5y8ql6AZWK2FFWBy+5GFnhThGXyswmM7zk6lDFrWwSDdbEjseW+FmQ8QMkoyaJJ9YRCxFlf9X2F2fbDHi2VjyGmGH1RZh9zK1+W2wvlvZ+94m1pEu2P+PNMoDZELJ1aMtVDuD/bCLP+BDmIWzDDROV1ACwBtyIO/wDfD7KPFk8uxUlj1JNknt/gYD4vxySeIR5QMZDq1AUDpCNsCdhbaR+uAnTD0S+HMpnGycbMIVWhcQBNp1A6WR8/3wD4mT/qEKhDC+5IWQ0pBHNWG6sOhHuMWLhXHUYLl0sOqhStUVFde22EviTwosUJbIswkQE+VqFP8auRv4vEV3aB1TOYeNfCMmQIZX1xMQAQd1JBNHvyO/xhFlXRopBITrNV9vfHXeF5PKwQqOIuJXmN6ZTqGrT+UdKF7jHIOI5BPMlOXe4w7aVP1aAxr52rGzSk5YZk1YKOUDrwuRozKN0Brc/bEuSQHZmKL8Y9jzBRSFumqxew+3W8A+aSCaJrri4pChkYg5DTUP8AUB/bEfkRpIbOtehqrxosw02VF3eoj9u2GUvEvOULJRrkeoxCE83EYCmlIEVujAb384Ty5d0fS1A/O2+Ioxpc9aO2GTRJLqcyUwUekjm18h7VW/ziEBs1lXDEKQw6HljzESxO29gffGYJD6yVVgVQD6OQvp2BP9MacUdXibfpjXinC/OhaLUBqA69iD+uFacDzCihKpHL1i/3FXjBK1wjYkn2QcA8RhlOrZkYo/yOvwRRwdxLiCPJCL3YsAR023xpkvDjJCAzK8m5cqKsnc0N9vbG2X4GWTmAwNqT0OJ6qonpuwbxZkpZ8pLDAuuSRDGtkAAEVZJ2AHPAX8L/AA7Nw/LtHmVqQudw2oadqAPQe23XFm4FlJ44h+JKGUkljHen2C3vVVz63grNzWjKDRINHseh/XDptKmJy7QTHmAcVTxX4BymbDMEEM1bSIKBP/svJh+/vh14VSXyVbMBBMwtghJA9rIH3wy4gPQaFmtvnD5cbAntlg+Vs9knjmmyznQ0bU558jsR3B2I9jiTLcSaA2p17dsPfFXCmbNytmC8MzEEjYqBVDlzFDmCcVLiuXeFtLD4Ybg/BwFTdI33JQ3y58hEGYJUliNVk/qbxDJPscaZaM6SzCrG2BjN6qrbrg7LZPnNRphSZoxAMCdXID23s37bfrib/uSU9ScATSFzSgnathjaRfKINfIPQ4O1PlZK3qzi/S/SMJM1NOjVG7gCzQOwwsyuaYbKCScP+DeKpkYCIC/flXv7YzibNl31ny5A4u0FBT2P64XjFFl72pbsLl0CcO8NzPVUo998WniiyZfKLlTMKY2Qv1MKOx02QL7bnliuQ8bzE/piGn3G1ffD7gHhr1iSXMU/TSb39754R7ruRY1ouO3TV+7v7/gs+R8cacrHA6lJ9KqoAJF2ADy2vscKM2+a4lNplgkAhAoggAHnqG+7Hau33xFmeGCCZJX8yZw3o0UQxOwtdtxe2/vi7ZCeTKyfztNSG/T0NcievzhMLKM0oSWJf9AMjnJZGESQr50aBCxpTXSyd9zZoA4PgeTLS1m0UiT6WHqFf6RY5/PPBXi0J5a5pNpIyt1+db+n3q7H37nCvinGUzuUdFR5ao2l+kqQfqHI7H354RqyJkeT4FG0qySSghHLqELj7adegD4XB3Cs9KrqDAVZyQrAqVIHUmxW29H98acMy2TljCq8qHvr1D7k74W8S/FSCNo42WFG9Lg3qfdBsPynoffBcmyJInzvHWWfMJ1dxGsiBbRtIABBPLqG5HftjWbw4/D8tJm1vMTKtk7ljfM2SSQOZ9gawt4xPJCXE2RP4iSMokgBKmx/qG23uL22xZvD/jFGy8bG2ukLBTWrkd+XPBbpewqTfBB4YpUbiE6fzfJAVfqKoBr2rqxO/wADFf8AEHBJOJ5V86FjTMj1Kifmjr6WPVwNwaHb3xZuNcSyYaONXMbgprVSa8skqAegBNAHbtiyZeKCho9G35Nv25YkZNOwSimj5hkgZNPqBVhz7dxjaGfytajSwZSLI6MKsdiMOfF/h18nMYASUY3E7V6l23JG1i6OFuW4PJKpooK7tvjemmjC00wRZXC6WBr9sCgiyeW/LB6B420sbHUDEGfVA9qtA9LusMKG5Tg/mI8rPpCqTW29dBZ3PsN8BZHKs5pSP/uYD554inmYlaYkDcDscS5lxJ6xs/UdD7/OIE0dWBo7n2xmMkjKmi2/ty5XjMQB9MPxpR9Lah0/4cEcPzksmrR9INE9j7Yp2W4ZmJto0MYPN25/YdPnFu8MuuWhELn1Lsb6+/3xi5NnCGcbuv1dOWFqcaBkYBq0sRiXjPG1jQtfsB3PbHO8vOyybWxbdq6e+C+QLg6cOIMRVjFL8Y+LlysDPqBkNhEvct/gdcMuC58E1sxH5Ruf0G+LLmeGwSrU0Eb2Nw6A/wBRhW05BykKvDXiNZcvC4OzoDf9f3sYbycTUjnhLl/B6R+nLfyoyb0bsovnpBNrfYGvbAvinwfmXgH4bMKJEdX0stBgL9JIPXbn2wyt8AbSyx74g8OZfPRgOKcD0utWP/6Hsf2xwPxRkWy0suWmq039iDuGW+h/Y2OmOxZXiM0aqJl8pwN97W/ZuRHzRw24FmYZnaUBHkACFxR2Fmr+52xE02WRlKCdZRw/J8LTMQsv5lBYV7f7YquWygDNq5A8u+OkfxH4BJkZ3zMNiBzdgfQTzB9rxzaSdpJDp3v/AIThldUaXPTk1PvwHJxDRsg0/AwTnEnmhLPCzIovXQsD+tYGysSJu3qb+nxgmTjb6fLXl270L/oMJ3g0yXpe9gHB8iLBe1U8jy1frh7neHUmpG8yMfUD9S/I6j3GE/FOMvLGAfy1pFUB8YiyPFGUg3gvc/UVwenH+mjzJxSeYUhFii/Othg7IZnNOWCLencjBfBsqrPLIL+nUtGgO9977e+GPhjNaBK1WSD++I2vAYabXbX7AfDs/O8kYKPSuuo8tI1C/wBN8dj8UwpLBGP9Lq23OuW3wSD9scOi4q0ckiNtZsjuCLBH64aeGfEkgzcZnkZssl2DVDtqIF184VwfRTrSum3Za8zk3LtrzOmKIevVVb8ie1Ac/fB/BvFCwRLEFEsf0q8VHUT3rriw/wDX8m6FQIiHFEALuD0254pzQ5GOS8uWaRDpkClmC2p3bnQHKz3wlWUW+wyTwDIR5isjBjqZVLKdJNkbbNQvnhtJxZyBlsvpDqAQOgVSOnbkPvj3wvxdmhCvzXb5o88CeG/DsrZjNTLNoHmFVAQEbgPv12LVhGmxrS5CuIeIcxCURsvI8j3pCDUNq3J5KN+ZrBeTnEoWBYDHAo9ZdSnYgINjd3Z2r3wuyU+ZBzMU8gaQPSsNho0qVodOfL5wml8SSmRoWZQUIDNfsDy+Dhgfka+IOEQf9RAcsMvLFUh26PYFnkwYA2OhwV4LyzHMyQfiHkiVCy0d1AfSAe9jEPibjWXky8MEf8yQSqVo7g9/uaFfOGGX4s+Qy6w+UDoUJGV5seYXv/y8G8ApkP8AFnhMs2WjMUMkjRud0W6WiCe9bDHEDmiDsf0OPpvhGfZMvGJDb6RrP/sdz++OEeNZo5c0JY0jAk10EFXpkZbPdiADe3P2xfoTvBn1odlfNut6gCOh64jjKmmY6qNFT/zfBEqLqOsFdum1HoaxpmoDCzQyx047ghh/89saTOHZloNIaNdDrvV2MCfhGmuUBV61dWfjEU2QkiFlHG1kkdOmMin254JCNlLcwLG36YzG0uVa7DA3vse/T5xmIA+u0jVcc98Y8a/n6cv9f5rG3/zj3GYxSZsihKvDpcybmayB6d6r4rlg7wHwUQtKWJYswNk2RQqr7c/1xmMxI8klwdJ4ZkkSyqgFt2IHPHnFsuWaMqaAf1e60dv1rHmMwX9Ii+oK83AuY4gBtjMZiSeBorIQ8autMAfnCQ5KPKt/KUIshsgDbV9u4H7YzGYjeCR5JeLLHNl5IpBaujAj5Bx8yQgRgaRZ5fOMxmHLNNcsyRW7H9R/nAZ1K/q29gcZjMWJJAlJvLY44JwX8QLZtKD9cT8Y8Oxx7wSFq/1CsZjMUOTTN+nowlBNrNHmSWeHL+ctMkoKsLqiMD5DidIehIxmMwUlJNiyk9NxS4aD/FGQX8Nl5xzA0N79sJMlM/5Lo+/PGYzBi/RYJRT19vsMuC5vy3Ln03sdIF+5+cdF/hxw+TTMyMsu2gUNAC2W3uizHaybxmMwk3gq1IpUxHkHzR1RwIInDyUGKlNrY3VkEe22Oh+FeO+ZlgAmlxYKA83678t2s3jMZhJ+CqGVbEWUyEkudfVKyM1tIv1C1AAC9tqH2xvmuCjJzqI9UzZhmJMjLsduwG1X+mMxmFT6GYVnvDkUKyZjYy6vM+kDdRyXtsOv64M4LxrL5qIsVs2VsruNhdHoffGYzA8hpG3C8hINf4h0dAQFK2GZT/qFUpG30nf2xpPwXLQFp4IkCBSZF07gXZYE/uP9hjMZiJ5oFYEH8SOHwy5JpgoDxCwa5i91Ptjjc+fLFSxLFdgW3IFVX2xmMxs+HzEy66phLcWZhTEkYHyulgy6RvyPUe4xmMxeUEc0bKaDXXXGYzGY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xQTEhUUExQWFhUXGR0aGRgYGR4dIBwdIB0dHR8fHyEdHyggHyAlHB0aIjEhJSkrLi4uIB8zODMsNygtLisBCgoKDg0OGxAQGzQkICUsLDQsLDQsLCw0LDQvLCwsLCwsLDQsLCwsLCwsLCwsLCwsLCwsNCwsLCwsLCwsLCwsLP/AABEIALcBFAMBIgACEQEDEQH/xAAcAAACAgMBAQAAAAAAAAAAAAAEBQMGAAIHAQj/xAA9EAACAgAEBAUCBAUDBAEFAQABAgMRAAQSIQUxQVEGEyJhcTKBFEKRoQcjscHRUuHwFRYzYvFygpKi0hf/xAAZAQACAwEAAAAAAAAAAAAAAAABAgADBAX/xAAvEQACAgEEAQIEBQUBAQAAAAAAAQIRIQMSMUFRImEEEzLwUnGBkaEjscHR8WIU/9oADAMBAAIRAxEAPwCpZPi4dfLlAdOqt/UHmD7jCDi+RKTaYrdGGpe4H+k+4/fBXG+BS5ZFlU64229wffGeHZW1CVu3pGMSW3PR22/mPY8Mh4dwSZ1MjxMY15/5I54aJ4fsibLubT1FCd9uek/HTDjhnGTl0e9wQRvio8K44yexG327YSMpStlstPThUXz5LJwvjOXhlZWQ1NpYSgetTyIHt/XDbjeQjJizGWeaeTUFClTsL3oAURX1fY4qWX4BOYnzO3lnkLNgcwarl98MvC3iR4iAG26bXR/wcGqyih6and48HQeDcNWJjLmYZRG10telKrc0b339sH8bn4aESUeUGR0dGH1WCOvPflhbwjxtIxCTxMoOwYbqTj3I+H8mXlaXL6GaQsjFShGw+m6oE2bHOziopd9jY+N43CrGQXchVUHqdt+2Bs94eWEBLjU5hihIWz9JZiSeZ2NCuZ3vFY4rwGKGaKWBiX8xQAXJ5mvvXPDPiPiKRGRZYyQHBBq6I3sfax98K0uyL2BOFcHLysnDZRDEhBd5U5sDtXRgSGHtRxe5OMZmFLeHzR/rhIIPvRII/fFO4f4VGdlLySPHlRyh5FjbMfhbY87xYuJcGeNYYctmBHF9JLDUwCiwBRANgUbw7a5Qq5pgI8ETOxkOdKgvr8oICtXegkm9J5bYTcc/ibJl3kjK+uNtJA0nfp164f8AHY83GokWZJIl3kWNNMpXrp1OVPx25YW8X8E5LM5VsxlYtTlC62SS5q99V7k7YCS7I2yfhfDoeLRJmM2zM+kqqr6PL6kbfUb6nbsBvfJMvmIsvmZknTzDG7ot8qUkX96x0Tg8r5HIwsY39Saiu2rpZIJFC2A3xzPPvPnZHAS2LFgleo2boDmTWL9C8p8FOulho2l4tcxaGM8twovrtsMCTcXk81iAVdtuW/8Ath1xLiCQyRyxhR6VDBOV0D9juQR3BwEcq+bkMsYVA3+o402ZqF0eXjAbzHbURtpqgfe+ePIYInUiPzWkHIKtg/4wTn/Dk6MgtG1nbS3LuTiXi3DJcooIZijc6FAH5BIwSUaxeJZwAguuWmvtgjhGfhkkb8WjOTsBZBH2FYH4NxFYQZWUPKSNDE/QB2HUn36fOCuEcQDzmW0WS/qb/YXgEIuMZcROVy4cKTuGBtb6nrXzhnn+AJHllzKOxcbsCdvtjWTz8w8i6ksrQcmgdwedXW2BOJ5DORr5T6SpUm1e1IA96xAhHBuMK0ylvUqqbUi9sQzZTROVLlYgbPxfL9MAeF4l1MxDgV0obdeeHmT4A+dnPlSqscagFnFn2sDrtzxl1o1Jy6N3w+pHYo92OZMhksyFVIQvYgsPV3smqwt41wGTh6eYzh1dtNVRXbrubHvgrg3F1yjyQkrJ6vq5WRY+2NOLcTXNaixsLtp6X09+/wC2McXJSp8HRko1a5NfCvD1zxZpP/EoIo2NRO3QjlhLPwxo8zKkEepIjqDH8oG9X3wy4PwfiEaWkWlWsqSa59+2FsnHZoRJETUhJ1+99u4xat1tQyvF/wAlPppOeH5r+CwcJizucYqqaQuzO52H6c8beI+DPkk1icOw3elrYkAVv032+cRZDxsYogi6V250bH25Yj4PnstOWfOM2i6CXu1dW6nfkMVbZLNUW3F4uwfh3iNhzYkY28TJFmTCSRrJtuV6KO23vWDM3mclKfLy+XVDyQhFUk9zW46fvgg/w8f/AMrZlQ1bLW3x3xYqTtYElG1TyEcPzMESBBW2MxR+I5bMxyMmkNp6ruDteMwPkJ53L9yPXp1tf7MsvGOLI+UKXsBf3xXeDZlQnOwABjfhOSUPUw17kFW6d/vjzxBwQZdtMZ9MlMhs7DsfccsaaT9Ng3TVaiX+yPNZzzXWJevPD3xTwSBJIZmX0OvrUEi2Arp774rXDeGOp8xSHI3IHOvbviwy5eXNlGltI1GwJpj9umGSUeBHu1PqWfA58F8VV9UDfSwK0f0GKdxvL/h5mUWASeX74acUgy2XAeFn1WNYJsfIPO/bAfGeIRTRiyCbFb7/AOcBVeBm3Tt5+/7lh4H4sXL5AtA6DN+ZR1jUVS/yA7DbfnuScTNxnOcT8hFdbSYjWToJUr+YJt70PbEuRyEIybr5akgCjW94CRfw0GXmy0Nv6gxFkl9gFPRVK6jdcwMKqeEU62k4epsscHhXMQzLqYZieiyHUdIXYEerkRY398WLhuXYSj8bCF1HTHuGBNEncbA86B7HC45mbLRrOT5ssgAdQQFSt9OokAVfM1f2wXwfjM3EIpERPKdCt+advquxpvVup3Htipq1bK76IfFXhtxKZEzEiwOukxg1pbup5gEXhrwefIxwpGbYpzMjOzaqomyfnlhd+Klkzf4WdRpU6jpY7rpJ1WKr1aRR574O4FwnKJJJK+mRwxFvRKD/AE/374XNhxQvl4ZJmy/lTxjJvsr7l+zKANjRBGrb+5lykkuUiWLVAg1GOPXJpDm+fUgnthhwPgBR3JnUwaiUUDc2bNnko1EigP05Yr38RckkKpLlw4HrEmhDLSt6mLBr9JI3vkaIIwyiByGecyyFY1zepJEHMVvYoitwynC7xV4SabMQywpI5jC2FKRqyizSsDaN0327HBkOWlzeTgKRAiNQEaT0ErprYNvvtzrEUfF58vGBNGzEA7JvddL74EW4hlFSAfGXg7Iy5Q5hIzl3QanVWq96YNzGoH8w511xy/NZNokBE6OgAFKWUj3251h34yj4g0TzMw/DSvehWFrfINtyv3xUVgRQVmLhtNiiCL6H3FY2aN7csx6qSlwNs9kV8vzIMw0xAt1KkaR81Q++AIOMtRUm1PMHEuT4FrybzrJuporq3I+PY418uMQEFVJ531/XFpUwDIPEJP5i6kB+m6sY24lmIi/8ldC/8q/fE8MeqIkxH00QNJ3772KwNkn0kny7U9L/AE5g3v0wQG6cQkNKhOq9qxaY+AMYTLmcxRr0qN/1P+MV3O5lgiHyBGejgVf2x5BmZJnVHal679MQNg8Zd5NCnrXtXfDf8dJkg8V6tR3dbpv9/bDfMRPmpEEGhfLUjf2Hx1/thMk6aHWQEyau+wrny2N4ScVNUyzTm9N2g/KcJjkXXIxDEWa74i4FwJpjIqNoUMQpvckb9emJ1IcE6uY54l4RxQQwutghhv3sEEV13PPHP3SpnYUI4f399gy8Szvmfhw7tp/9jQ98Scb4BpAmE3mTVuOnwMHeGuMxRuXljt2NnVvt0rpyxY+KZrJ5pBpQRuKII23G/wB8Vy1HB4Vf5GWnGWG7/wAFBzfh+dEDuFDMLCk7/wCLxHwPgkkql2fQO2Lz4eyYzQlM7sFQlVr81dfjtit5XhzpLIjygRKbB6kbkfH2xZ857WJ8hblyK+FGOHOqGJKjnX9PbHU/xeVnQBQVNdGOEGRz+RSFgIkYm/rWife9zinZjOvHmGEYOk7qqnVQP5f174WUXrPHSCmtFZ7ZZcyqwuyO5Y3equYPL9BtjMHZLgSyor5mR1kP5R0F7D5xmKvlx7ZoWs+is8dkCZtq5SAMPnkcLeP51pRHGoLMuwrnveA59c8gO4BBo+w5/vthrDCmX/msbfpeOjSVPswpue5L6fILk4pIF1SqVLGlur2548znGGP5iPvhjlc358RSRQys5IJ5hhua6jmMIs7wzypQDuL64NJvJN01H0ZQ74ZwJZY/MzDuikWqpWo9iSdgMbcP4NAYsw1WyFQhPPfGs2bJXY+32wDw7P0Jlv6iP2wknJp0XRjpxmtystHA+IXFp7428M56SLMlJHK5WUm9G5BAA5C6s9axR8hxZ4yQu4JO2LBwviPlXI+zHf4wHBoD1Ia0TpnCeFZoTOYWjMBNBnfc/YA2PfDLieQaKaKUS6jpMYjjQ7k0eh7DtilcF8RTCDzRujMSFB3Ax5wn+J0hExjiDSggIhJ2X8zEjr7ewxWovNGSTpjLiHjCfLNWZgkjBag5SrW+d+ws0cW/i7QTRoIkEjN9AUgXtdk9q3JOKLxTxPNnYVTMQFFVwzSx8gKPIMLHMg9KvEeS4IWly5yEz+kEOC1qq1zq+pA2GI4rgib5Lo3Ac5DlQsYieQXSB2AAvkCV3obb1ddMb5TikeUjYSSBm3aRm79gOijkB/c4VJxHPQTNGSZ1Kg+n8hHQ2et9O2Ns1w2CeIZqQU//AJGQmhQPNhyuheE4yNl8mZ+PPpkHzAePUFLiI6vSnMA1sXC9NhfXAvhLibtGzZvSdNaVojarJYHqTh9xGV5kChH8tlJZgNiK5DlZbkMIOFZoZhpnzcTRJoTSXpSCtltl/Jy2Ym98TFWiXmmFRcUEc6v5flwS0wuqPSiv5bG46b4q38VfC0KeXncooKM1PEBspNnUB0F7Fe9V1xZEzMGcjWXVY/K1ahXZlP8AwYpniuCct5cLyGPUPLUqakfe0VuQK8wrGyOt4s0HUqT/ADK9eNxtopUM7kkLSgnfoB/w43z2W8gxlJFlvegORHKxyOB82Xe3AJr6qHbvix8AzcOXTVo1yn8x3r4HTG4wlczmdmmkLSFtTbkkV+39sTy8NdFRvMtWNDfkefLBHGMy2YfUos3RKjZe1nviHjvDng0apVfrS3t83ggHT5QwtE80pnhbo3JSduXK664W+IuGojgwWytv6ef/AMYGTixdFhfdL37j4wz4hk4YkWaCRn/1BjuBgBBspm5cqtGN1L8tQO99j74n4vwiVir+XFEQPUA6+rluApIJ++Nv+4vMhMLJrvl3HxhGmWnYalUkAWd+n64hMFjy/Bmfyhl3rWaYP07kHqfbDnivgSKKAlcw5fmVNUT+nK8VngnGWTZRqcil2s2aO3vt/XFhyaSzE+ezRRii17Fgei74xfEb4u48HS+EcZxqXIBH5OYiWzTAbEcx7YL4f4dj8smaZgzfSFqgPewTiTxBk8lEkYhjdGBB+fn598K2zMktpHuxBodsUPc8R4NaSjmXIXwbjvlhkJ2BP9cMYfDE2bd5hIsaECgwJ1UOeKVwzL/zdUw+ltx0NdDjo3/cqFaU0APjDakdksA05ucclGznCMys3k6NbX6SvI33J5Yc5bJPw8D8Smh2shuYPwcMOBcU8yZ5LtV9K/3OCPEUy57+UxFqPSD0Pe+1XhJarbUGvzDHSWZJ34EEuezUx1xJIUPI1z98eYvWWy00aKqvDQAHP/OMwvzP/KH2P8Ry2MCEUfq6309vbEWURsxKBZCg1f8AXFh/iFHG/EsyyfSStgbDVpXV+p3+bwpGcWFQEHqI2rucdC/HJkgm0t2I+PITm+EPlGEioxiYDeuvf2wv4pnPN3UFiKLV0GG0HibNQoATrAFV2/zjM94sjYaPLiKnmyoUN/GBT5aC5QS2p1YhGYuh1OD5YoCFWtLfma+f/N/1wAwUvrRWCUdzyv2PXAmaaqZTff2Jvb9Bhtt8CPV2r1ZLDn/D5iQzRAMgrYHff+uNP+iNJGzvMqlRYQ2bPa/9sBJxadR5fqXWOvY4Iy72259K8/c9MI9yNEFpzwuC1+AMh5KF3HmhuSvsqjrQOxv3w14kyZ7+VlVjhlojXp0+kUWWxXOhteKHn+LsdrNdAMbRpmYFEj2El2Bs/vhMt2xZ6On9Mf8AhffDPhl44pg7CJ3QAJYffezVmr5bMcOPDkcEEjPEoUTBRQFVpvb97/XCj+G6yRzyeZIJCQnlUbADbm+oYbAg8vvi7+IFjy0iZ6QsxjUppUCgGr1VzJFV8E4E27MiVYKvxHJt5ma06iWmhkZbotGFFqOVcmrCjw5nJIEmkmVpRGSI4ubEWSNR5HSKH646HPnstxDLmpK1AhXQ0y/B+emObZfgckMMTOJ5CCS0cgA11Z22vS1A7m6O+FeVQY4dlo4J4inzyvFNEywybeagYKAemsgb8hqHU+2Geb8M5Yz5cAa0ttau7NdLa2CaIvv7YXcN8YR52L8G6aZGXS2iwqjqVPt0I64C8R8Xh4fPCsaSyyEGzqLaVO3ImrNfoDhazgKdIsfjbhSrApy0H8wHSBFS7EHnyBANe++JshL5eXXLMrFlQCqtrHNu93veBJc5NPCNLCGQ/wDiR9vMYeqjvYFA7/fCvh2cSKVvNnmfMMjAE15b6SS2hfqCjZb2BrYXeI03lBVJUybw1w7h2TkmZgoLvSecdW1b6dXdi19enTCH+KPg7LtD+LydI+pQyIfS4YhRQ5A2Ry54k4lnoUy8kj5dirCtLqwNttQDcieWFvHPDc0uQhOTMpiYhwnXTuRV7mmoisWwm9ydlU4JJnMpGeIGMnTTXV9f+bY2jmfaRtJuwL3ojqcMuJ5CKIMswlWcb09g2e4bffvhNMgIsAgftfzjasmJ4J52Ep3oMeZAxvm8p5dDzNSEcwK+xxHFkWCq4eM2SNOsatu4O4HY9cb5dDKdHIXue2IQl4Rno4t9ALUQD87YbTRLHEAXbzXNgCgqA9D3OK0xCuQpsKdieuGvBqlmUS3pHMd8RkQJlUMUp1LqcHkP7VzxYOMcQzTJrcaVSiqkEXfa+dYmz8EaZoLDS66Fk8v71jOL5HMFjDYkDKQpZqCk1vv7YWVPksg3F2gjNeD5pcv5rTAnY0OXtv1xJ4VMeWiZn/8AIVIJ631G/vgDI+I2hjaF+fIgHl8e3bG0XBtcMs0kjKHJKotdd97GOf6ktsng6/olU45YwyHh78U0jtIIoydiRZPS6GJ8z4BQAH8ZfQrp5/cHYYqWV4lKiBVJYAUPasTLxqYEbPua/XE2aqumFT0n9SGXD/D834hooWUKDdlqq/1vB2f8H56FhKNMnU6W/pex/XEn/b+bVRmIHV3q3TrXt3wCPGmYFxsGGnmKojvtuDhfW8qmM9i9PAN/12RSVLFSDuDsQfvj3HgkizJaWSOa2P5EU7AAbk9eeMw+2PZW5S6Lp40/hnJBFLmYpzORbyBlCtXUitjQ6V+uObpCqktQ9I/r1x9PSRtIGUciCN8cH8Vfw8z2SiMtRyxi9RjJJVfdSBYArcY0pXwZYa+1VLNcFQlkLnSDzxa4cjGuVao1LEbkjkPbFdMQiXU27bf8GLBkOKKqlDv/AIOA34NUFd7uRVJUsMUesRKgPMXd+2I28Nt5LeVIku90PSfsDz+xwvmilJYqjsoY7gE+/wB8Zls66Gtx3Bwc9C3Bv1Kuhv4dzKB7lUGvT6gDQ7b8sa+JIVikPlA+W1EX0Pa8LXzDFy3PayR0+cM4+ICSPy3ogEHfcbbi/wB9/cjrha7LLvCeQDw/TzWwuq/c4u/8RM2DlUjXdrFAdyRQGKdw7NRh3ZFC21+w+Pa7wcnERNKLNqlknucLL6robTSemot5d/f7BXAstnolEqRGlpuYv078gb+3bB2czeYz0qiXzZNagiGM7AG6LEkDc33O2IW8ayi4Y9gdhW/3wd4T4ocl5oKtJPIfTIFJUJWwG3O75+2BnllOtG625++yThXg7P5ddEaljr1hUcDSLsatRArb74a+HsxMuZVMzJINMhDB900USCp/Kw+gr1u8D5LxFIssjF9MugPV6hVnZxXpatwLOx3rHsWRfiCrm3sFyDoQmmCnkR3NVhW3y0Z0sUmdKThmTdvMRED1Wtdjv/X74XZfwzBJNK84Ej2FVrOygWNr2a2OKhFw2SCUNliwLGvKckCz88q71h5nuDTQZeWVs4BKwLH0jSDVbWbqqG/bCBr3BPEEU8UuXzi0sUYkRi52GqgGob2aIG3Ud8DcHyqm+IJolRb1hCWYVuas7AbkoAMK/wDvHMzxPlUgZj5ahmJohTWpqreufPFyyWQj4dCJVkMkROqXUBdkD1EjoK5Edt8FqlkiecB+dk/E5bU0JMEi22ul9PMHSd+ddsc/8UNmoijS1FFpMcZaMSqoG4IAOpGrrtyxeeKcZnzOXDZVLje/5h7j6duZBat6rC7wr4UzKOGzLK402yO5cGQn6qI0qALAA7knATzgnC9QGvBF4rBE7SBDEpCSmHdgQKFMboY5DPwWYTPAStqzAG/SxUkbfpjuviLg7TzRiGZssyghinKuhC/TfPf3xx/x3wGXIyohk80NbI421WfVYs0b/XGjQn1Zn1ormiu5PhRZ/KL6ZLrTRP3vliTJxOk2gNp0k2/bofvifJ550JO6sD/vgXjOYDNrv1NzPfGkz8DBoso/V1I2XTXTq18ycLMwphf0NqB5HB/h3hcL+qeYoKsKOv3x5xPK5cOAjOV7k8sEhD+I9OuTdrFUdwvX2s4OPGS6izZAodz2wt4lk4xHqjmLHqrAfscTZDw5M8XmKo6EFjX6YlIls3hyzSSqSl6WF6tuZoDf3IxY+ME+iFCC5G++wPLmOlYqrcRZv5c12vJuoI5fIxmRlaVj6qcfSbAF+5PIYqnpqWWXaWs4YXka53w02XXUJldueke/viXhvBszmoS8aUF3s+2+wwq4g84jJYCrr6gf6f1w04J4jlVVXQ5AvZVO5PwN8Z5xmlb5N2lPTb2xeBlwfxO0TaXsEbEYg8UcZi1q0em23fYXty3+5wrzsJkzVzRsgIsahRPfDnxFBljDBAlBtdmjd9LP2vFW2KkrLt02nQw4f438uNUjpVA2FDHmFmZ4NDqIVbA22BxmFrTLP6j6PoLJ51N1VrKkg/IxnEJQyMDyIIPxhJwnhZyqurHUGdnVt79R1G75+okfAGJs1mxRFjfYfJ2xp3UjlVk+c+NTfzZIqoq5S+lA1f6Y8lyrhQYxajZhzI9/jHbT/CrIuWeVpnkclmZXC0T2FVXzeEXiD+GckCGbKSmZVFlGAD11qtm+KB+cWWui3TluxN56ZSsp4laBFRCq0MJ+J5lswS2gn/2Cmh98aZPLLLLsxWMCzXf2vlhnnsi8cqpHKGQiwG2Pwen3wlJM13OUcrH5WD5siGHyY93fZj1rt98Qw8E0x65HYCxsK/vjHyUkUtylTYtdJse+J5uJ6ysbAEUR/v8Apt976YKtcAltllr2SA+K5bzZC0CkKABuKsjn7fpghclNCBKUpBsWG4B98TzZwKNjXQDHuV8TSBWj+tXBGnngXJqqwM4acG3uyRSZ+/UiqrjnoFBvt0PxzwOPEEnQ198LcuWDaaOrsN8OuFcDVpCJ0dL3AII+eeDtS5B82c0tn6jvwh4tmilLhPMFAMas6fnHTMtmTMj5mFxFGqlvWhsMoN7dqxySbLCPNBMpIy7d+vT2I587x0Hwp4nE6MJVKK9xnVQBNaTVffFM4rlFU93Zt4W8RJmkePMuWKAMrsoWRJN7C0KNbEexojC7w1n8z+KkXMQysGWo0lStQYm2o+w+171hn4c4llMiZImlSRoiNUpUCg1BQT36c8SN4gfOTSHKKXjjAVn2HqO9C+YIr9MCX5FUR7kfDCRzEhFAdfU4dmY9NILbgf7faLLAnMTZREeSJEW2aqIYfSSTuw/xhNwbNZ12zC+XbRAaV1ruSLA588P+B51kWISH1eUDJ/8AW27fvYwvPIeOCnZzxPm8u3/T0hEbUEQufyUfWK6AA9eeLTwbhmc0rrzCi+XO699xgjjnCstm8xC8hIdFbSVbSaNbWN6xWvGHhSXUk0c7Mq+kWzAp2NqRe+1/1xHGLCpNFx4hw/TEy+YBOVOmQ3WqttS3yvAcnCtHD3XMATOyUdgbY7KBsN9RFHvhTwrjTRyKk8qSs0e610Bo6r5k3gjOeJhqmhi9TAeke5UMu/LaxhE6YXFtHI/EngXO5GBZ5fLZGIVtDElCeWrYDc7WCd8JNCxaGkQPYsj+2Ow5/jqZrhkolDIXVkAZSCZOQVb2LBx0xyPN8NKJ/NZlcfSrIRffn2xv0dTcs8mLV09vACqmS9JAA5Wa27YKy0eZjj1hH8vcXVqb57HGZdfLl/nD6a9Pftyw24lx1pqij5cgOQHzi4qB+BRAWypbFSQp36WfsACcBkTxIHVjpI7nYHEOZzLoCtV+UkduR+xGN24naBOfSsQhBJD5hFG2/McGPwUxAubeOgdSkbf/AFDpWIc5w9o11hlvqF7dweuM4fnyxCMToP1fHXEAetKz6dCFgvMDfYV+uLlwvxedIEcZbaqVLr9BhNDlo4EEqOwkJtV6Ae/zhp4f8amKMIETbqKB+4Ixk+KjaTSOh8FOm0xd4hzMk8sfnK6cyGZSPtviefg+XSKN2dmlL9+lbjE3GOIz5xG0R+Y181F12tjQFdsIuJh0UJMNLdADe/2xTC6SWDZOk3Jq/wCxdsrx2FFCgihjMc7GUnPIGvjGYb/54+SP4t/hZ9JeKIZcy2XXLy+UyuS7Vq9FeoV1s18c8Uj+K3C87lxl3gk1xvIqaVT1eZ9SjmbViPbf5xevD/Cp4ZZzNIJCWGggUAlcgPm73w343nI4o1klqldaJ6EnSD+pxZF222jmS6SEPCjm/KVpYGjet1DK1f8A4m/2xPDxchr/AFHI/cYdw54HCjxbwNM7CyqximAPlyoaIPYkc1PUYO3wyX5RwjxWyJncyIgAplLbd2AJ/wD2Jws/EGx1O/8AS/7YgzaFdWo0yk6iT+YE3v13xtlVYjXoYAA2em4r9D74lXk6UZOKUUTZ9jIoF0bFe2C87DEmVKqg8ywRIfqvt8YXwy+oD5OJ+KMHAB5EVfQHucSOKQ2pTTlywNIEBtyXrsaGPZcwo2UAdgMb5JfKJJKuQdjzGPc5F+IdnRQrAD0qKBPesG80yuqhuis/yYuYCfSaPVupxjcSkcaFJJP7YacBghSmmQOedNuPiuWB5MzEkzsEVFJvSNgPjCY/MvSlSt0jc8KkyxjkdlJl3AHMV1OG2azqS5ARLIiyRygupNFhd7dd7wlf8RnMyAi3pX0gmgB8n4x7l+GwyIxZamjk9YvmOn+PuMGqdyKdRfMhsh5de50fwZxOFMoiMiEp9WpQWZtRN3Vn1XWGXhfiMEL5iJD69QkkBHIvZod6/bbCjwv41y0UaKkKqq+kj8y13J5/N4fZ7imRzWZhViCaJ9JrX2ViN9tzWKG3bM9YQhSWQcSlaB1/meXq3qifTX7XXvgzjnhWaG8wZ5ZwAxZVAGkk3agbkDf07nFkzvAspGVmCAKornsCeTe5HS+V4Rf/AOhwxa45Cx0GtSqSG7URtq9sFZBdIQCCbMPF5euEIC/nN9Tg8lC8q73gjjvEJfIdJHUctIBouQQQB1skdMWOLh0X4cZieR1aQfy1T8nmEaUVQDqblzvflgKPhiZCAyTR65fMJDtpLEA7V2Nfl264gUweIKuWXzcu8ZelXWjBtbbDc9fe8GZjiGWikjyscf8ANpdctgEXy1f6i1H454lk8SZiXLPKMtJoZCY2fSA3Yn1Gh1s1fTC2Tw/+N0ZiNPKl9JMkhZQaB0lQthqs7/a8BJLkjk2OPHnHlhy6LGFLh1KJ3KkVXvq0j73hN464fmeIZREjj8yWJw59SjTSte5q7uq6/bEvjXhv4bKrPGfPzKMq7i9eo1SqORHPber54S8Ky2dlgMcsbLKcykjxSgxh4tIGnf8AKD09jh4pqpCSrMTlucDI5WQEMNiD7YzKKxsIPudv64eeLeHSQECaKRXBP8xr0v7qa322+14Agz66PpGo3ZO/Xau1DG5O1Ziapi8ar1MRseX98Gy5gOEVEBcHYKNz+nPEGVzC+oFVbVzsWft2xrDnXjjeNB6SwZmC77cvVzA35YIo3yOcjbUJkuxt00kf85HCnijW9rt2+MCqTV3ucTGN1YeltRHp2/piEsLyU5DL5thRv89q++DeLqJQjvGdTC7Vaujveknaq3254W5nMyillDADkGB2+LxLDOzEWxo3y/tiMKdFn4f4mESFFoL0F9uXt3wEnEhNNUgoKNQsVZ/51wIuRiV1eIs7KCzKdwPcVi1f9TgzEapNGDt6W0106EdfbHO1NJQfH6nX0td6q5S9hXxPPKXGkgAADGYqnF8mUlZUDuvQ7npyxmLY6SaTsql8Q02tp9VzcSVXVSd2uvtviOVop28mRUkWtRRwGHtYO3PHsXh1C/mTN5jD6R9IX9DZPvgqPhECOZI0VJGADMOtcr74CjLlmZyjwgPiXDjEmqFC4Uf+MHev/TUa/wDtJHzis8L8aZWeRIoZC0ztpERRlYEXeoEekLRJ+MdCjX3xWovB0ScSfPqAGeLQR/7Xu3yVCj7e+LXDsRTzQVkPDeVijZPIjYPZcugYuTuS1jqTyxxD+I/DVyecaGH0xuodV7Akgr8Ajb2Ix3rNy1io8W/h1Fn80Mxmnby1jCpGh0ljZJZm5gbigO3PAXqdFsNR6fq8nCcnkndiUUsygk71S1v7YjTKSyxswHpU0fnptzx03+JHh2DIRq2UDISfUC7NYrpqJPXFT8EcRVpJMvKVCyAlSR+Y6QRfwoI98S3bNKcGlXfKKqGoAYn4dnhG+oDp167b/veJ+NcNKTFVNCz/AMGG3E8pCnDiTXmFl09xvviWnXuPUotv8P8AIsjmB2vBOR4QkkuqQ0ii2BPPc1+1fvhPCjBAaJwXlMpmJ0Yx1pHO2AJHsOuBtaeGN82MopSVsY5TiJDu0ZrUSBXbl/TAcMix5lJpBqTWA63RI72P29wMBwaojTAiu4x7xGTWCfjlhkqZXKW6Hui05XJj8SuhwkUnqNiyOe2xq8PJeHeRFMFgYh2qPMMFFtVjSbsAHa9gcc94PmyCqs3oB+47V96x0rwt42lVCjqzeWatQSCvQih2xVOLQJZzHs1nz3EWjgSfLaYHkRXckEOCwBAF2u1tZFek4a5jw29pCkUYyzMWEpCnST2XnZs0eX95P+9oM3qy7DWNJYgjb0kfvuDht4jyiZzLJpl8t4zrQg0Loj+9j47XhHz4Kla9ytcQgzCZ/LQpKJEy480WRZ2K7jqauqw14xxWPM5d0m+jmd6qvfocLfBbpGDJPL5mZGpSSANJv1cud0N+VAVzJNk4Lw8PLM3lhNQUamW9QAPQ9PfrhZewy8tAvBvGETwqYyuhVAq+QA5fphlwnjInkkV1IWPSBdi7BO3tVYi4RwGFJMwiaI4yxDxgCmYqttufSCCBX/DHxXKQwKBlBqbkUUjYb7/N++FlVEXNEfGVMDwTagyCQ3q3AsUtdjRO/wBuuGHHolzKKoLCQEFdBpuY226HrhZwJs5NE8g0RKw9Cvua91rb9cMG8a5ZF3ZVI2IsA38c8FcUyO7tEHHMouYiGVl0rTLRZdWmuw7lbH3xyTxL4WhyWbCiZZUPq09VO1hhZ7gj5x1TMPFPCOJhnCor2puigNFtPMEVfescu/iKOUiBtEziRWKMNwukgMRRB9J59MXaDkpbeinWUXHd2Vzj0aNI8sbKoJpUA3P6csAZWZkJBsE7MD2OHHDYcypHl/zFjDMa06RfPdqskffCxlDzVJaX/X/HvjaY2QwwK2o6gukX8noMS5vMSeWuvWCNlsUNNdD84L8R8PjjceU4I25YC/ETMNO7qu++4GITg1izrH/yEsvZjd9ueHrcf1ppKp2GwoD4why7RFSHVr6MG5faqOMyrrE4NBiOV8v0xGiJ0F5OUB30ShLFAEEgg9LGJctnHyrsssetXSwrMQKYWrqR1/8AjGmZ4kJb1hbPKgBXxWN+GNHRWRAx5AnmCMQKdcBeX8S6VA2/TGYjfh8UpLlkT2uv2xmMz0NOzYvi9Wuj6XzPF1X8wwpzHihY29eyHr2PTHmU4VI6hlCi+Wo/4GKd4r8K5s5nLyPKGhEqa41FADVz9/e+mE5Fwjo2W8Qo3XDCDiSt1xXk8NRyb6mU+xxW8/kc5lc4iJJrhdGIJG4ZSNtu4P7YbdJC7YsvPGcwLhHVpAvPpTE/suDXzIAxWWUrAJpWHpIaz+Xar9ueN1zZblv8b3gKQdpQv4s8SImi00SLIB61X+ccjVvXt0GLn/EMZiTM63gmSGMUHaNgN+ZuqA+cJIYomAVvSRyYAfoTz/rixY5LNOLnHHTApo5KEjEkcr7YjeYuac6h0F7YKzMLj0USpNBgQVP6HBEXhzzFqM+vevcjp84m5Lku2SadfrZGZSoKqLJFAe+NoVzGUVXYFV5Bgdvv7414XAVGp93ut+lYeJxXSpBpvZgCP0O2K20nRphpynFTumD5rxIJ4xHMiMByNUR8UcLOEZOMiRpXKxi9Pdj0wdDkoJozHHGBK7UjWRpo2du3TDnNfw+fSB5yg1sByxE1wBwkmnS/2IuA5DLsAH17/mB3H25YI/ES5OXSGsc1YcmXv89x0OFud4fJlG0vuO4wXPN50JB+obqfcdPuMR5YYYjVU0uCyZDOwyOssiHqH0GrB5n7bH3wwfLiVliyc25IADEsqjqWI3oD37DFA4RxHT12OLt4a4lIg1xI7Af+RjyAHID4HQYSSp5K9WnFSiNn/h9JC8cizmWRpAzhQApC71pN6dgBd4ts00//AJfL0hAQwJF7b2K2rFF47xbNPLl5MsJm1AqKVqtqA6aaPcnFh4bmZcnCkOaokgjYk2CSevM74SVtWzOq4Jspw2DOh5y8ql6AZWK2FFWBy+5GFnhThGXyswmM7zk6lDFrWwSDdbEjseW+FmQ8QMkoyaJJ9YRCxFlf9X2F2fbDHi2VjyGmGH1RZh9zK1+W2wvlvZ+94m1pEu2P+PNMoDZELJ1aMtVDuD/bCLP+BDmIWzDDROV1ACwBtyIO/wDfD7KPFk8uxUlj1JNknt/gYD4vxySeIR5QMZDq1AUDpCNsCdhbaR+uAnTD0S+HMpnGycbMIVWhcQBNp1A6WR8/3wD4mT/qEKhDC+5IWQ0pBHNWG6sOhHuMWLhXHUYLl0sOqhStUVFde22EviTwosUJbIswkQE+VqFP8auRv4vEV3aB1TOYeNfCMmQIZX1xMQAQd1JBNHvyO/xhFlXRopBITrNV9vfHXeF5PKwQqOIuJXmN6ZTqGrT+UdKF7jHIOI5BPMlOXe4w7aVP1aAxr52rGzSk5YZk1YKOUDrwuRozKN0Brc/bEuSQHZmKL8Y9jzBRSFumqxew+3W8A+aSCaJrri4pChkYg5DTUP8AUB/bEfkRpIbOtehqrxosw02VF3eoj9u2GUvEvOULJRrkeoxCE83EYCmlIEVujAb384Ty5d0fS1A/O2+Ioxpc9aO2GTRJLqcyUwUekjm18h7VW/ziEBs1lXDEKQw6HljzESxO29gffGYJD6yVVgVQD6OQvp2BP9MacUdXibfpjXinC/OhaLUBqA69iD+uFacDzCihKpHL1i/3FXjBK1wjYkn2QcA8RhlOrZkYo/yOvwRRwdxLiCPJCL3YsAR023xpkvDjJCAzK8m5cqKsnc0N9vbG2X4GWTmAwNqT0OJ6qonpuwbxZkpZ8pLDAuuSRDGtkAAEVZJ2AHPAX8L/AA7Nw/LtHmVqQudw2oadqAPQe23XFm4FlJ44h+JKGUkljHen2C3vVVz63grNzWjKDRINHseh/XDptKmJy7QTHmAcVTxX4BymbDMEEM1bSIKBP/svJh+/vh14VSXyVbMBBMwtghJA9rIH3wy4gPQaFmtvnD5cbAntlg+Vs9knjmmyznQ0bU558jsR3B2I9jiTLcSaA2p17dsPfFXCmbNytmC8MzEEjYqBVDlzFDmCcVLiuXeFtLD4Ybg/BwFTdI33JQ3y58hEGYJUliNVk/qbxDJPscaZaM6SzCrG2BjN6qrbrg7LZPnNRphSZoxAMCdXID23s37bfrib/uSU9ScATSFzSgnathjaRfKINfIPQ4O1PlZK3qzi/S/SMJM1NOjVG7gCzQOwwsyuaYbKCScP+DeKpkYCIC/flXv7YzibNl31ny5A4u0FBT2P64XjFFl72pbsLl0CcO8NzPVUo998WniiyZfKLlTMKY2Qv1MKOx02QL7bnliuQ8bzE/piGn3G1ffD7gHhr1iSXMU/TSb39754R7ruRY1ouO3TV+7v7/gs+R8cacrHA6lJ9KqoAJF2ADy2vscKM2+a4lNplgkAhAoggAHnqG+7Hau33xFmeGCCZJX8yZw3o0UQxOwtdtxe2/vi7ZCeTKyfztNSG/T0NcievzhMLKM0oSWJf9AMjnJZGESQr50aBCxpTXSyd9zZoA4PgeTLS1m0UiT6WHqFf6RY5/PPBXi0J5a5pNpIyt1+db+n3q7H37nCvinGUzuUdFR5ao2l+kqQfqHI7H354RqyJkeT4FG0qySSghHLqELj7adegD4XB3Cs9KrqDAVZyQrAqVIHUmxW29H98acMy2TljCq8qHvr1D7k74W8S/FSCNo42WFG9Lg3qfdBsPynoffBcmyJInzvHWWfMJ1dxGsiBbRtIABBPLqG5HftjWbw4/D8tJm1vMTKtk7ljfM2SSQOZ9gawt4xPJCXE2RP4iSMokgBKmx/qG23uL22xZvD/jFGy8bG2ukLBTWrkd+XPBbpewqTfBB4YpUbiE6fzfJAVfqKoBr2rqxO/wADFf8AEHBJOJ5V86FjTMj1Kifmjr6WPVwNwaHb3xZuNcSyYaONXMbgprVSa8skqAegBNAHbtiyZeKCho9G35Nv25YkZNOwSimj5hkgZNPqBVhz7dxjaGfytajSwZSLI6MKsdiMOfF/h18nMYASUY3E7V6l23JG1i6OFuW4PJKpooK7tvjemmjC00wRZXC6WBr9sCgiyeW/LB6B420sbHUDEGfVA9qtA9LusMKG5Tg/mI8rPpCqTW29dBZ3PsN8BZHKs5pSP/uYD554inmYlaYkDcDscS5lxJ6xs/UdD7/OIE0dWBo7n2xmMkjKmi2/ty5XjMQB9MPxpR9Lah0/4cEcPzksmrR9INE9j7Yp2W4ZmJto0MYPN25/YdPnFu8MuuWhELn1Lsb6+/3xi5NnCGcbuv1dOWFqcaBkYBq0sRiXjPG1jQtfsB3PbHO8vOyybWxbdq6e+C+QLg6cOIMRVjFL8Y+LlysDPqBkNhEvct/gdcMuC58E1sxH5Ruf0G+LLmeGwSrU0Eb2Nw6A/wBRhW05BykKvDXiNZcvC4OzoDf9f3sYbycTUjnhLl/B6R+nLfyoyb0bsovnpBNrfYGvbAvinwfmXgH4bMKJEdX0stBgL9JIPXbn2wyt8AbSyx74g8OZfPRgOKcD0utWP/6Hsf2xwPxRkWy0suWmq039iDuGW+h/Y2OmOxZXiM0aqJl8pwN97W/ZuRHzRw24FmYZnaUBHkACFxR2Fmr+52xE02WRlKCdZRw/J8LTMQsv5lBYV7f7YquWygDNq5A8u+OkfxH4BJkZ3zMNiBzdgfQTzB9rxzaSdpJDp3v/AIThldUaXPTk1PvwHJxDRsg0/AwTnEnmhLPCzIovXQsD+tYGysSJu3qb+nxgmTjb6fLXl270L/oMJ3g0yXpe9gHB8iLBe1U8jy1frh7neHUmpG8yMfUD9S/I6j3GE/FOMvLGAfy1pFUB8YiyPFGUg3gvc/UVwenH+mjzJxSeYUhFii/Othg7IZnNOWCLencjBfBsqrPLIL+nUtGgO9977e+GPhjNaBK1WSD++I2vAYabXbX7AfDs/O8kYKPSuuo8tI1C/wBN8dj8UwpLBGP9Lq23OuW3wSD9scOi4q0ckiNtZsjuCLBH64aeGfEkgzcZnkZssl2DVDtqIF184VwfRTrSum3Za8zk3LtrzOmKIevVVb8ie1Ac/fB/BvFCwRLEFEsf0q8VHUT3rriw/wDX8m6FQIiHFEALuD0254pzQ5GOS8uWaRDpkClmC2p3bnQHKz3wlWUW+wyTwDIR5isjBjqZVLKdJNkbbNQvnhtJxZyBlsvpDqAQOgVSOnbkPvj3wvxdmhCvzXb5o88CeG/DsrZjNTLNoHmFVAQEbgPv12LVhGmxrS5CuIeIcxCURsvI8j3pCDUNq3J5KN+ZrBeTnEoWBYDHAo9ZdSnYgINjd3Z2r3wuyU+ZBzMU8gaQPSsNho0qVodOfL5wml8SSmRoWZQUIDNfsDy+Dhgfka+IOEQf9RAcsMvLFUh26PYFnkwYA2OhwV4LyzHMyQfiHkiVCy0d1AfSAe9jEPibjWXky8MEf8yQSqVo7g9/uaFfOGGX4s+Qy6w+UDoUJGV5seYXv/y8G8ApkP8AFnhMs2WjMUMkjRud0W6WiCe9bDHEDmiDsf0OPpvhGfZMvGJDb6RrP/sdz++OEeNZo5c0JY0jAk10EFXpkZbPdiADe3P2xfoTvBn1odlfNut6gCOh64jjKmmY6qNFT/zfBEqLqOsFdum1HoaxpmoDCzQyx047ghh/89saTOHZloNIaNdDrvV2MCfhGmuUBV61dWfjEU2QkiFlHG1kkdOmMin254JCNlLcwLG36YzG0uVa7DA3vse/T5xmIA+u0jVcc98Y8a/n6cv9f5rG3/zj3GYxSZsihKvDpcybmayB6d6r4rlg7wHwUQtKWJYswNk2RQqr7c/1xmMxI8klwdJ4ZkkSyqgFt2IHPHnFsuWaMqaAf1e60dv1rHmMwX9Ii+oK83AuY4gBtjMZiSeBorIQ8autMAfnCQ5KPKt/KUIshsgDbV9u4H7YzGYjeCR5JeLLHNl5IpBaujAj5Bx8yQgRgaRZ5fOMxmHLNNcsyRW7H9R/nAZ1K/q29gcZjMWJJAlJvLY44JwX8QLZtKD9cT8Y8Oxx7wSFq/1CsZjMUOTTN+nowlBNrNHmSWeHL+ctMkoKsLqiMD5DidIehIxmMwUlJNiyk9NxS4aD/FGQX8Nl5xzA0N79sJMlM/5Lo+/PGYzBi/RYJRT19vsMuC5vy3Ln03sdIF+5+cdF/hxw+TTMyMsu2gUNAC2W3uizHaybxmMwk3gq1IpUxHkHzR1RwIInDyUGKlNrY3VkEe22Oh+FeO+ZlgAmlxYKA83678t2s3jMZhJ+CqGVbEWUyEkudfVKyM1tIv1C1AAC9tqH2xvmuCjJzqI9UzZhmJMjLsduwG1X+mMxmFT6GYVnvDkUKyZjYy6vM+kDdRyXtsOv64M4LxrL5qIsVs2VsruNhdHoffGYzA8hpG3C8hINf4h0dAQFK2GZT/qFUpG30nf2xpPwXLQFp4IkCBSZF07gXZYE/uP9hjMZiJ5oFYEH8SOHwy5JpgoDxCwa5i91Ptjjc+fLFSxLFdgW3IFVX2xmMxs+HzEy66phLcWZhTEkYHyulgy6RvyPUe4xmMxeUEc0bKaDXXXGYzGYgD//2Q==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data:image/jpeg;base64,/9j/4AAQSkZJRgABAQAAAQABAAD/2wCEAAkGBxQTEhUUExQWFhUXGR0aGRgYGR4dIBwdIB0dHR8fHyEdHyggHyAlHB0aIjEhJSkrLi4uIB8zODMsNygtLisBCgoKDg0OGxAQGzQkICUsLDQsLDQsLCw0LDQvLCwsLCwsLDQsLCwsLCwsLCwsLCwsLCwsNCwsLCwsLCwsLCwsLP/AABEIALcBFAMBIgACEQEDEQH/xAAcAAACAgMBAQAAAAAAAAAAAAAEBQMGAAIHAQj/xAA9EAACAgAEBAUCBAUDBAEFAQABAgMRAAQSIQUxQVEGEyJhcTKBFEKRoQcjscHRUuHwFRYzYvFygpKi0hf/xAAZAQACAwEAAAAAAAAAAAAAAAABAgADBAX/xAAvEQACAgEEAQIEBQUBAQAAAAAAAQIRIQMSMUFRImEEEzLwUnGBkaEjscHR8WIU/9oADAMBAAIRAxEAPwCpZPi4dfLlAdOqt/UHmD7jCDi+RKTaYrdGGpe4H+k+4/fBXG+BS5ZFlU64229wffGeHZW1CVu3pGMSW3PR22/mPY8Mh4dwSZ1MjxMY15/5I54aJ4fsibLubT1FCd9uek/HTDjhnGTl0e9wQRvio8K44yexG327YSMpStlstPThUXz5LJwvjOXhlZWQ1NpYSgetTyIHt/XDbjeQjJizGWeaeTUFClTsL3oAURX1fY4qWX4BOYnzO3lnkLNgcwarl98MvC3iR4iAG26bXR/wcGqyih6and48HQeDcNWJjLmYZRG10telKrc0b339sH8bn4aESUeUGR0dGH1WCOvPflhbwjxtIxCTxMoOwYbqTj3I+H8mXlaXL6GaQsjFShGw+m6oE2bHOziopd9jY+N43CrGQXchVUHqdt+2Bs94eWEBLjU5hihIWz9JZiSeZ2NCuZ3vFY4rwGKGaKWBiX8xQAXJ5mvvXPDPiPiKRGRZYyQHBBq6I3sfax98K0uyL2BOFcHLysnDZRDEhBd5U5sDtXRgSGHtRxe5OMZmFLeHzR/rhIIPvRII/fFO4f4VGdlLySPHlRyh5FjbMfhbY87xYuJcGeNYYctmBHF9JLDUwCiwBRANgUbw7a5Qq5pgI8ETOxkOdKgvr8oICtXegkm9J5bYTcc/ibJl3kjK+uNtJA0nfp164f8AHY83GokWZJIl3kWNNMpXrp1OVPx25YW8X8E5LM5VsxlYtTlC62SS5q99V7k7YCS7I2yfhfDoeLRJmM2zM+kqqr6PL6kbfUb6nbsBvfJMvmIsvmZknTzDG7ot8qUkX96x0Tg8r5HIwsY39Saiu2rpZIJFC2A3xzPPvPnZHAS2LFgleo2boDmTWL9C8p8FOulho2l4tcxaGM8twovrtsMCTcXk81iAVdtuW/8Ath1xLiCQyRyxhR6VDBOV0D9juQR3BwEcq+bkMsYVA3+o402ZqF0eXjAbzHbURtpqgfe+ePIYInUiPzWkHIKtg/4wTn/Dk6MgtG1nbS3LuTiXi3DJcooIZijc6FAH5BIwSUaxeJZwAguuWmvtgjhGfhkkb8WjOTsBZBH2FYH4NxFYQZWUPKSNDE/QB2HUn36fOCuEcQDzmW0WS/qb/YXgEIuMZcROVy4cKTuGBtb6nrXzhnn+AJHllzKOxcbsCdvtjWTz8w8i6ksrQcmgdwedXW2BOJ5DORr5T6SpUm1e1IA96xAhHBuMK0ylvUqqbUi9sQzZTROVLlYgbPxfL9MAeF4l1MxDgV0obdeeHmT4A+dnPlSqscagFnFn2sDrtzxl1o1Jy6N3w+pHYo92OZMhksyFVIQvYgsPV3smqwt41wGTh6eYzh1dtNVRXbrubHvgrg3F1yjyQkrJ6vq5WRY+2NOLcTXNaixsLtp6X09+/wC2McXJSp8HRko1a5NfCvD1zxZpP/EoIo2NRO3QjlhLPwxo8zKkEepIjqDH8oG9X3wy4PwfiEaWkWlWsqSa59+2FsnHZoRJETUhJ1+99u4xat1tQyvF/wAlPppOeH5r+CwcJizucYqqaQuzO52H6c8beI+DPkk1icOw3elrYkAVv032+cRZDxsYogi6V250bH25Yj4PnstOWfOM2i6CXu1dW6nfkMVbZLNUW3F4uwfh3iNhzYkY28TJFmTCSRrJtuV6KO23vWDM3mclKfLy+XVDyQhFUk9zW46fvgg/w8f/AMrZlQ1bLW3x3xYqTtYElG1TyEcPzMESBBW2MxR+I5bMxyMmkNp6ruDteMwPkJ53L9yPXp1tf7MsvGOLI+UKXsBf3xXeDZlQnOwABjfhOSUPUw17kFW6d/vjzxBwQZdtMZ9MlMhs7DsfccsaaT9Ng3TVaiX+yPNZzzXWJevPD3xTwSBJIZmX0OvrUEi2Arp774rXDeGOp8xSHI3IHOvbviwy5eXNlGltI1GwJpj9umGSUeBHu1PqWfA58F8VV9UDfSwK0f0GKdxvL/h5mUWASeX74acUgy2XAeFn1WNYJsfIPO/bAfGeIRTRiyCbFb7/AOcBVeBm3Tt5+/7lh4H4sXL5AtA6DN+ZR1jUVS/yA7DbfnuScTNxnOcT8hFdbSYjWToJUr+YJt70PbEuRyEIybr5akgCjW94CRfw0GXmy0Nv6gxFkl9gFPRVK6jdcwMKqeEU62k4epsscHhXMQzLqYZieiyHUdIXYEerkRY398WLhuXYSj8bCF1HTHuGBNEncbA86B7HC45mbLRrOT5ssgAdQQFSt9OokAVfM1f2wXwfjM3EIpERPKdCt+advquxpvVup3Htipq1bK76IfFXhtxKZEzEiwOukxg1pbup5gEXhrwefIxwpGbYpzMjOzaqomyfnlhd+Klkzf4WdRpU6jpY7rpJ1WKr1aRR574O4FwnKJJJK+mRwxFvRKD/AE/374XNhxQvl4ZJmy/lTxjJvsr7l+zKANjRBGrb+5lykkuUiWLVAg1GOPXJpDm+fUgnthhwPgBR3JnUwaiUUDc2bNnko1EigP05Yr38RckkKpLlw4HrEmhDLSt6mLBr9JI3vkaIIwyiByGecyyFY1zepJEHMVvYoitwynC7xV4SabMQywpI5jC2FKRqyizSsDaN0327HBkOWlzeTgKRAiNQEaT0ErprYNvvtzrEUfF58vGBNGzEA7JvddL74EW4hlFSAfGXg7Iy5Q5hIzl3QanVWq96YNzGoH8w511xy/NZNokBE6OgAFKWUj3251h34yj4g0TzMw/DSvehWFrfINtyv3xUVgRQVmLhtNiiCL6H3FY2aN7csx6qSlwNs9kV8vzIMw0xAt1KkaR81Q++AIOMtRUm1PMHEuT4FrybzrJuporq3I+PY418uMQEFVJ531/XFpUwDIPEJP5i6kB+m6sY24lmIi/8ldC/8q/fE8MeqIkxH00QNJ3772KwNkn0kny7U9L/AE5g3v0wQG6cQkNKhOq9qxaY+AMYTLmcxRr0qN/1P+MV3O5lgiHyBGejgVf2x5BmZJnVHal679MQNg8Zd5NCnrXtXfDf8dJkg8V6tR3dbpv9/bDfMRPmpEEGhfLUjf2Hx1/thMk6aHWQEyau+wrny2N4ScVNUyzTm9N2g/KcJjkXXIxDEWa74i4FwJpjIqNoUMQpvckb9emJ1IcE6uY54l4RxQQwutghhv3sEEV13PPHP3SpnYUI4f399gy8Szvmfhw7tp/9jQ98Scb4BpAmE3mTVuOnwMHeGuMxRuXljt2NnVvt0rpyxY+KZrJ5pBpQRuKII23G/wB8Vy1HB4Vf5GWnGWG7/wAFBzfh+dEDuFDMLCk7/wCLxHwPgkkql2fQO2Lz4eyYzQlM7sFQlVr81dfjtit5XhzpLIjygRKbB6kbkfH2xZ857WJ8hblyK+FGOHOqGJKjnX9PbHU/xeVnQBQVNdGOEGRz+RSFgIkYm/rWife9zinZjOvHmGEYOk7qqnVQP5f174WUXrPHSCmtFZ7ZZcyqwuyO5Y3equYPL9BtjMHZLgSyor5mR1kP5R0F7D5xmKvlx7ZoWs+is8dkCZtq5SAMPnkcLeP51pRHGoLMuwrnveA59c8gO4BBo+w5/vthrDCmX/msbfpeOjSVPswpue5L6fILk4pIF1SqVLGlur2548znGGP5iPvhjlc358RSRQys5IJ5hhua6jmMIs7wzypQDuL64NJvJN01H0ZQ74ZwJZY/MzDuikWqpWo9iSdgMbcP4NAYsw1WyFQhPPfGs2bJXY+32wDw7P0Jlv6iP2wknJp0XRjpxmtystHA+IXFp7428M56SLMlJHK5WUm9G5BAA5C6s9axR8hxZ4yQu4JO2LBwviPlXI+zHf4wHBoD1Ia0TpnCeFZoTOYWjMBNBnfc/YA2PfDLieQaKaKUS6jpMYjjQ7k0eh7DtilcF8RTCDzRujMSFB3Ax5wn+J0hExjiDSggIhJ2X8zEjr7ewxWovNGSTpjLiHjCfLNWZgkjBag5SrW+d+ws0cW/i7QTRoIkEjN9AUgXtdk9q3JOKLxTxPNnYVTMQFFVwzSx8gKPIMLHMg9KvEeS4IWly5yEz+kEOC1qq1zq+pA2GI4rgib5Lo3Ac5DlQsYieQXSB2AAvkCV3obb1ddMb5TikeUjYSSBm3aRm79gOijkB/c4VJxHPQTNGSZ1Kg+n8hHQ2et9O2Ns1w2CeIZqQU//AJGQmhQPNhyuheE4yNl8mZ+PPpkHzAePUFLiI6vSnMA1sXC9NhfXAvhLibtGzZvSdNaVojarJYHqTh9xGV5kChH8tlJZgNiK5DlZbkMIOFZoZhpnzcTRJoTSXpSCtltl/Jy2Ym98TFWiXmmFRcUEc6v5flwS0wuqPSiv5bG46b4q38VfC0KeXncooKM1PEBspNnUB0F7Fe9V1xZEzMGcjWXVY/K1ahXZlP8AwYpniuCct5cLyGPUPLUqakfe0VuQK8wrGyOt4s0HUqT/ADK9eNxtopUM7kkLSgnfoB/w43z2W8gxlJFlvegORHKxyOB82Xe3AJr6qHbvix8AzcOXTVo1yn8x3r4HTG4wlczmdmmkLSFtTbkkV+39sTy8NdFRvMtWNDfkefLBHGMy2YfUos3RKjZe1nviHjvDng0apVfrS3t83ggHT5QwtE80pnhbo3JSduXK664W+IuGojgwWytv6ef/AMYGTixdFhfdL37j4wz4hk4YkWaCRn/1BjuBgBBspm5cqtGN1L8tQO99j74n4vwiVir+XFEQPUA6+rluApIJ++Nv+4vMhMLJrvl3HxhGmWnYalUkAWd+n64hMFjy/Bmfyhl3rWaYP07kHqfbDnivgSKKAlcw5fmVNUT+nK8VngnGWTZRqcil2s2aO3vt/XFhyaSzE+ezRRii17Fgei74xfEb4u48HS+EcZxqXIBH5OYiWzTAbEcx7YL4f4dj8smaZgzfSFqgPewTiTxBk8lEkYhjdGBB+fn598K2zMktpHuxBodsUPc8R4NaSjmXIXwbjvlhkJ2BP9cMYfDE2bd5hIsaECgwJ1UOeKVwzL/zdUw+ltx0NdDjo3/cqFaU0APjDakdksA05ucclGznCMys3k6NbX6SvI33J5Yc5bJPw8D8Smh2shuYPwcMOBcU8yZ5LtV9K/3OCPEUy57+UxFqPSD0Pe+1XhJarbUGvzDHSWZJ34EEuezUx1xJIUPI1z98eYvWWy00aKqvDQAHP/OMwvzP/KH2P8Ry2MCEUfq6309vbEWURsxKBZCg1f8AXFh/iFHG/EsyyfSStgbDVpXV+p3+bwpGcWFQEHqI2rucdC/HJkgm0t2I+PITm+EPlGEioxiYDeuvf2wv4pnPN3UFiKLV0GG0HibNQoATrAFV2/zjM94sjYaPLiKnmyoUN/GBT5aC5QS2p1YhGYuh1OD5YoCFWtLfma+f/N/1wAwUvrRWCUdzyv2PXAmaaqZTff2Jvb9Bhtt8CPV2r1ZLDn/D5iQzRAMgrYHff+uNP+iNJGzvMqlRYQ2bPa/9sBJxadR5fqXWOvY4Iy72259K8/c9MI9yNEFpzwuC1+AMh5KF3HmhuSvsqjrQOxv3w14kyZ7+VlVjhlojXp0+kUWWxXOhteKHn+LsdrNdAMbRpmYFEj2El2Bs/vhMt2xZ6On9Mf8AhffDPhl44pg7CJ3QAJYffezVmr5bMcOPDkcEEjPEoUTBRQFVpvb97/XCj+G6yRzyeZIJCQnlUbADbm+oYbAg8vvi7+IFjy0iZ6QsxjUppUCgGr1VzJFV8E4E27MiVYKvxHJt5ma06iWmhkZbotGFFqOVcmrCjw5nJIEmkmVpRGSI4ubEWSNR5HSKH646HPnstxDLmpK1AhXQ0y/B+emObZfgckMMTOJ5CCS0cgA11Z22vS1A7m6O+FeVQY4dlo4J4inzyvFNEywybeagYKAemsgb8hqHU+2Geb8M5Yz5cAa0ttau7NdLa2CaIvv7YXcN8YR52L8G6aZGXS2iwqjqVPt0I64C8R8Xh4fPCsaSyyEGzqLaVO3ImrNfoDhazgKdIsfjbhSrApy0H8wHSBFS7EHnyBANe++JshL5eXXLMrFlQCqtrHNu93veBJc5NPCNLCGQ/wDiR9vMYeqjvYFA7/fCvh2cSKVvNnmfMMjAE15b6SS2hfqCjZb2BrYXeI03lBVJUybw1w7h2TkmZgoLvSecdW1b6dXdi19enTCH+KPg7LtD+LydI+pQyIfS4YhRQ5A2Ry54k4lnoUy8kj5dirCtLqwNttQDcieWFvHPDc0uQhOTMpiYhwnXTuRV7mmoisWwm9ydlU4JJnMpGeIGMnTTXV9f+bY2jmfaRtJuwL3ojqcMuJ5CKIMswlWcb09g2e4bffvhNMgIsAgftfzjasmJ4J52Ep3oMeZAxvm8p5dDzNSEcwK+xxHFkWCq4eM2SNOsatu4O4HY9cb5dDKdHIXue2IQl4Rno4t9ALUQD87YbTRLHEAXbzXNgCgqA9D3OK0xCuQpsKdieuGvBqlmUS3pHMd8RkQJlUMUp1LqcHkP7VzxYOMcQzTJrcaVSiqkEXfa+dYmz8EaZoLDS66Fk8v71jOL5HMFjDYkDKQpZqCk1vv7YWVPksg3F2gjNeD5pcv5rTAnY0OXtv1xJ4VMeWiZn/8AIVIJ631G/vgDI+I2hjaF+fIgHl8e3bG0XBtcMs0kjKHJKotdd97GOf6ktsng6/olU45YwyHh78U0jtIIoydiRZPS6GJ8z4BQAH8ZfQrp5/cHYYqWV4lKiBVJYAUPasTLxqYEbPua/XE2aqumFT0n9SGXD/D834hooWUKDdlqq/1vB2f8H56FhKNMnU6W/pex/XEn/b+bVRmIHV3q3TrXt3wCPGmYFxsGGnmKojvtuDhfW8qmM9i9PAN/12RSVLFSDuDsQfvj3HgkizJaWSOa2P5EU7AAbk9eeMw+2PZW5S6Lp40/hnJBFLmYpzORbyBlCtXUitjQ6V+uObpCqktQ9I/r1x9PSRtIGUciCN8cH8Vfw8z2SiMtRyxi9RjJJVfdSBYArcY0pXwZYa+1VLNcFQlkLnSDzxa4cjGuVao1LEbkjkPbFdMQiXU27bf8GLBkOKKqlDv/AIOA34NUFd7uRVJUsMUesRKgPMXd+2I28Nt5LeVIku90PSfsDz+xwvmilJYqjsoY7gE+/wB8Zls66Gtx3Bwc9C3Bv1Kuhv4dzKB7lUGvT6gDQ7b8sa+JIVikPlA+W1EX0Pa8LXzDFy3PayR0+cM4+ICSPy3ogEHfcbbi/wB9/cjrha7LLvCeQDw/TzWwuq/c4u/8RM2DlUjXdrFAdyRQGKdw7NRh3ZFC21+w+Pa7wcnERNKLNqlknucLL6robTSemot5d/f7BXAstnolEqRGlpuYv078gb+3bB2czeYz0qiXzZNagiGM7AG6LEkDc33O2IW8ayi4Y9gdhW/3wd4T4ocl5oKtJPIfTIFJUJWwG3O75+2BnllOtG625++yThXg7P5ddEaljr1hUcDSLsatRArb74a+HsxMuZVMzJINMhDB900USCp/Kw+gr1u8D5LxFIssjF9MugPV6hVnZxXpatwLOx3rHsWRfiCrm3sFyDoQmmCnkR3NVhW3y0Z0sUmdKThmTdvMRED1Wtdjv/X74XZfwzBJNK84Ej2FVrOygWNr2a2OKhFw2SCUNliwLGvKckCz88q71h5nuDTQZeWVs4BKwLH0jSDVbWbqqG/bCBr3BPEEU8UuXzi0sUYkRi52GqgGob2aIG3Ud8DcHyqm+IJolRb1hCWYVuas7AbkoAMK/wDvHMzxPlUgZj5ahmJohTWpqreufPFyyWQj4dCJVkMkROqXUBdkD1EjoK5Edt8FqlkiecB+dk/E5bU0JMEi22ul9PMHSd+ddsc/8UNmoijS1FFpMcZaMSqoG4IAOpGrrtyxeeKcZnzOXDZVLje/5h7j6duZBat6rC7wr4UzKOGzLK402yO5cGQn6qI0qALAA7knATzgnC9QGvBF4rBE7SBDEpCSmHdgQKFMboY5DPwWYTPAStqzAG/SxUkbfpjuviLg7TzRiGZssyghinKuhC/TfPf3xx/x3wGXIyohk80NbI421WfVYs0b/XGjQn1Zn1ormiu5PhRZ/KL6ZLrTRP3vliTJxOk2gNp0k2/bofvifJ550JO6sD/vgXjOYDNrv1NzPfGkz8DBoso/V1I2XTXTq18ycLMwphf0NqB5HB/h3hcL+qeYoKsKOv3x5xPK5cOAjOV7k8sEhD+I9OuTdrFUdwvX2s4OPGS6izZAodz2wt4lk4xHqjmLHqrAfscTZDw5M8XmKo6EFjX6YlIls3hyzSSqSl6WF6tuZoDf3IxY+ME+iFCC5G++wPLmOlYqrcRZv5c12vJuoI5fIxmRlaVj6qcfSbAF+5PIYqnpqWWXaWs4YXka53w02XXUJldueke/viXhvBszmoS8aUF3s+2+wwq4g84jJYCrr6gf6f1w04J4jlVVXQ5AvZVO5PwN8Z5xmlb5N2lPTb2xeBlwfxO0TaXsEbEYg8UcZi1q0em23fYXty3+5wrzsJkzVzRsgIsahRPfDnxFBljDBAlBtdmjd9LP2vFW2KkrLt02nQw4f438uNUjpVA2FDHmFmZ4NDqIVbA22BxmFrTLP6j6PoLJ51N1VrKkg/IxnEJQyMDyIIPxhJwnhZyqurHUGdnVt79R1G75+okfAGJs1mxRFjfYfJ2xp3UjlVk+c+NTfzZIqoq5S+lA1f6Y8lyrhQYxajZhzI9/jHbT/CrIuWeVpnkclmZXC0T2FVXzeEXiD+GckCGbKSmZVFlGAD11qtm+KB+cWWui3TluxN56ZSsp4laBFRCq0MJ+J5lswS2gn/2Cmh98aZPLLLLsxWMCzXf2vlhnnsi8cqpHKGQiwG2Pwen3wlJM13OUcrH5WD5siGHyY93fZj1rt98Qw8E0x65HYCxsK/vjHyUkUtylTYtdJse+J5uJ6ysbAEUR/v8Apt976YKtcAltllr2SA+K5bzZC0CkKABuKsjn7fpghclNCBKUpBsWG4B98TzZwKNjXQDHuV8TSBWj+tXBGnngXJqqwM4acG3uyRSZ+/UiqrjnoFBvt0PxzwOPEEnQ198LcuWDaaOrsN8OuFcDVpCJ0dL3AII+eeDtS5B82c0tn6jvwh4tmilLhPMFAMas6fnHTMtmTMj5mFxFGqlvWhsMoN7dqxySbLCPNBMpIy7d+vT2I587x0Hwp4nE6MJVKK9xnVQBNaTVffFM4rlFU93Zt4W8RJmkePMuWKAMrsoWRJN7C0KNbEexojC7w1n8z+KkXMQysGWo0lStQYm2o+w+171hn4c4llMiZImlSRoiNUpUCg1BQT36c8SN4gfOTSHKKXjjAVn2HqO9C+YIr9MCX5FUR7kfDCRzEhFAdfU4dmY9NILbgf7faLLAnMTZREeSJEW2aqIYfSSTuw/xhNwbNZ12zC+XbRAaV1ruSLA588P+B51kWISH1eUDJ/8AW27fvYwvPIeOCnZzxPm8u3/T0hEbUEQufyUfWK6AA9eeLTwbhmc0rrzCi+XO699xgjjnCstm8xC8hIdFbSVbSaNbWN6xWvGHhSXUk0c7Mq+kWzAp2NqRe+1/1xHGLCpNFx4hw/TEy+YBOVOmQ3WqttS3yvAcnCtHD3XMATOyUdgbY7KBsN9RFHvhTwrjTRyKk8qSs0e610Bo6r5k3gjOeJhqmhi9TAeke5UMu/LaxhE6YXFtHI/EngXO5GBZ5fLZGIVtDElCeWrYDc7WCd8JNCxaGkQPYsj+2Ow5/jqZrhkolDIXVkAZSCZOQVb2LBx0xyPN8NKJ/NZlcfSrIRffn2xv0dTcs8mLV09vACqmS9JAA5Wa27YKy0eZjj1hH8vcXVqb57HGZdfLl/nD6a9Pftyw24lx1pqij5cgOQHzi4qB+BRAWypbFSQp36WfsACcBkTxIHVjpI7nYHEOZzLoCtV+UkduR+xGN24naBOfSsQhBJD5hFG2/McGPwUxAubeOgdSkbf/AFDpWIc5w9o11hlvqF7dweuM4fnyxCMToP1fHXEAetKz6dCFgvMDfYV+uLlwvxedIEcZbaqVLr9BhNDlo4EEqOwkJtV6Ae/zhp4f8amKMIETbqKB+4Ixk+KjaTSOh8FOm0xd4hzMk8sfnK6cyGZSPtviefg+XSKN2dmlL9+lbjE3GOIz5xG0R+Y181F12tjQFdsIuJh0UJMNLdADe/2xTC6SWDZOk3Jq/wCxdsrx2FFCgihjMc7GUnPIGvjGYb/54+SP4t/hZ9JeKIZcy2XXLy+UyuS7Vq9FeoV1s18c8Uj+K3C87lxl3gk1xvIqaVT1eZ9SjmbViPbf5xevD/Cp4ZZzNIJCWGggUAlcgPm73w343nI4o1klqldaJ6EnSD+pxZF222jmS6SEPCjm/KVpYGjet1DK1f8A4m/2xPDxchr/AFHI/cYdw54HCjxbwNM7CyqximAPlyoaIPYkc1PUYO3wyX5RwjxWyJncyIgAplLbd2AJ/wD2Jws/EGx1O/8AS/7YgzaFdWo0yk6iT+YE3v13xtlVYjXoYAA2em4r9D74lXk6UZOKUUTZ9jIoF0bFe2C87DEmVKqg8ywRIfqvt8YXwy+oD5OJ+KMHAB5EVfQHucSOKQ2pTTlywNIEBtyXrsaGPZcwo2UAdgMb5JfKJJKuQdjzGPc5F+IdnRQrAD0qKBPesG80yuqhuis/yYuYCfSaPVupxjcSkcaFJJP7YacBghSmmQOedNuPiuWB5MzEkzsEVFJvSNgPjCY/MvSlSt0jc8KkyxjkdlJl3AHMV1OG2azqS5ARLIiyRygupNFhd7dd7wlf8RnMyAi3pX0gmgB8n4x7l+GwyIxZamjk9YvmOn+PuMGqdyKdRfMhsh5de50fwZxOFMoiMiEp9WpQWZtRN3Vn1XWGXhfiMEL5iJD69QkkBHIvZod6/bbCjwv41y0UaKkKqq+kj8y13J5/N4fZ7imRzWZhViCaJ9JrX2ViN9tzWKG3bM9YQhSWQcSlaB1/meXq3qifTX7XXvgzjnhWaG8wZ5ZwAxZVAGkk3agbkDf07nFkzvAspGVmCAKornsCeTe5HS+V4Rf/AOhwxa45Cx0GtSqSG7URtq9sFZBdIQCCbMPF5euEIC/nN9Tg8lC8q73gjjvEJfIdJHUctIBouQQQB1skdMWOLh0X4cZieR1aQfy1T8nmEaUVQDqblzvflgKPhiZCAyTR65fMJDtpLEA7V2Nfl264gUweIKuWXzcu8ZelXWjBtbbDc9fe8GZjiGWikjyscf8ANpdctgEXy1f6i1H454lk8SZiXLPKMtJoZCY2fSA3Yn1Gh1s1fTC2Tw/+N0ZiNPKl9JMkhZQaB0lQthqs7/a8BJLkjk2OPHnHlhy6LGFLh1KJ3KkVXvq0j73hN464fmeIZREjj8yWJw59SjTSte5q7uq6/bEvjXhv4bKrPGfPzKMq7i9eo1SqORHPber54S8Ky2dlgMcsbLKcykjxSgxh4tIGnf8AKD09jh4pqpCSrMTlucDI5WQEMNiD7YzKKxsIPudv64eeLeHSQECaKRXBP8xr0v7qa322+14Agz66PpGo3ZO/Xau1DG5O1Ziapi8ar1MRseX98Gy5gOEVEBcHYKNz+nPEGVzC+oFVbVzsWft2xrDnXjjeNB6SwZmC77cvVzA35YIo3yOcjbUJkuxt00kf85HCnijW9rt2+MCqTV3ucTGN1YeltRHp2/piEsLyU5DL5thRv89q++DeLqJQjvGdTC7Vaujveknaq3254W5nMyillDADkGB2+LxLDOzEWxo3y/tiMKdFn4f4mESFFoL0F9uXt3wEnEhNNUgoKNQsVZ/51wIuRiV1eIs7KCzKdwPcVi1f9TgzEapNGDt6W0106EdfbHO1NJQfH6nX0td6q5S9hXxPPKXGkgAADGYqnF8mUlZUDuvQ7npyxmLY6SaTsql8Q02tp9VzcSVXVSd2uvtviOVop28mRUkWtRRwGHtYO3PHsXh1C/mTN5jD6R9IX9DZPvgqPhECOZI0VJGADMOtcr74CjLlmZyjwgPiXDjEmqFC4Uf+MHev/TUa/wDtJHzis8L8aZWeRIoZC0ztpERRlYEXeoEekLRJ+MdCjX3xWovB0ScSfPqAGeLQR/7Xu3yVCj7e+LXDsRTzQVkPDeVijZPIjYPZcugYuTuS1jqTyxxD+I/DVyecaGH0xuodV7Akgr8Ajb2Ix3rNy1io8W/h1Fn80Mxmnby1jCpGh0ljZJZm5gbigO3PAXqdFsNR6fq8nCcnkndiUUsygk71S1v7YjTKSyxswHpU0fnptzx03+JHh2DIRq2UDISfUC7NYrpqJPXFT8EcRVpJMvKVCyAlSR+Y6QRfwoI98S3bNKcGlXfKKqGoAYn4dnhG+oDp167b/veJ+NcNKTFVNCz/AMGG3E8pCnDiTXmFl09xvviWnXuPUotv8P8AIsjmB2vBOR4QkkuqQ0ii2BPPc1+1fvhPCjBAaJwXlMpmJ0Yx1pHO2AJHsOuBtaeGN82MopSVsY5TiJDu0ZrUSBXbl/TAcMix5lJpBqTWA63RI72P29wMBwaojTAiu4x7xGTWCfjlhkqZXKW6Hui05XJj8SuhwkUnqNiyOe2xq8PJeHeRFMFgYh2qPMMFFtVjSbsAHa9gcc94PmyCqs3oB+47V96x0rwt42lVCjqzeWatQSCvQih2xVOLQJZzHs1nz3EWjgSfLaYHkRXckEOCwBAF2u1tZFek4a5jw29pCkUYyzMWEpCnST2XnZs0eX95P+9oM3qy7DWNJYgjb0kfvuDht4jyiZzLJpl8t4zrQg0Loj+9j47XhHz4Kla9ytcQgzCZ/LQpKJEy480WRZ2K7jqauqw14xxWPM5d0m+jmd6qvfocLfBbpGDJPL5mZGpSSANJv1cud0N+VAVzJNk4Lw8PLM3lhNQUamW9QAPQ9PfrhZewy8tAvBvGETwqYyuhVAq+QA5fphlwnjInkkV1IWPSBdi7BO3tVYi4RwGFJMwiaI4yxDxgCmYqttufSCCBX/DHxXKQwKBlBqbkUUjYb7/N++FlVEXNEfGVMDwTagyCQ3q3AsUtdjRO/wBuuGHHolzKKoLCQEFdBpuY226HrhZwJs5NE8g0RKw9Cvua91rb9cMG8a5ZF3ZVI2IsA38c8FcUyO7tEHHMouYiGVl0rTLRZdWmuw7lbH3xyTxL4WhyWbCiZZUPq09VO1hhZ7gj5x1TMPFPCOJhnCor2puigNFtPMEVfescu/iKOUiBtEziRWKMNwukgMRRB9J59MXaDkpbeinWUXHd2Vzj0aNI8sbKoJpUA3P6csAZWZkJBsE7MD2OHHDYcypHl/zFjDMa06RfPdqskffCxlDzVJaX/X/HvjaY2QwwK2o6gukX8noMS5vMSeWuvWCNlsUNNdD84L8R8PjjceU4I25YC/ETMNO7qu++4GITg1izrH/yEsvZjd9ueHrcf1ppKp2GwoD4why7RFSHVr6MG5faqOMyrrE4NBiOV8v0xGiJ0F5OUB30ShLFAEEgg9LGJctnHyrsssetXSwrMQKYWrqR1/8AjGmZ4kJb1hbPKgBXxWN+GNHRWRAx5AnmCMQKdcBeX8S6VA2/TGYjfh8UpLlkT2uv2xmMz0NOzYvi9Wuj6XzPF1X8wwpzHihY29eyHr2PTHmU4VI6hlCi+Wo/4GKd4r8K5s5nLyPKGhEqa41FADVz9/e+mE5Fwjo2W8Qo3XDCDiSt1xXk8NRyb6mU+xxW8/kc5lc4iJJrhdGIJG4ZSNtu4P7YbdJC7YsvPGcwLhHVpAvPpTE/suDXzIAxWWUrAJpWHpIaz+Xar9ueN1zZblv8b3gKQdpQv4s8SImi00SLIB61X+ccjVvXt0GLn/EMZiTM63gmSGMUHaNgN+ZuqA+cJIYomAVvSRyYAfoTz/rixY5LNOLnHHTApo5KEjEkcr7YjeYuac6h0F7YKzMLj0USpNBgQVP6HBEXhzzFqM+vevcjp84m5Lku2SadfrZGZSoKqLJFAe+NoVzGUVXYFV5Bgdvv7414XAVGp93ut+lYeJxXSpBpvZgCP0O2K20nRphpynFTumD5rxIJ4xHMiMByNUR8UcLOEZOMiRpXKxi9Pdj0wdDkoJozHHGBK7UjWRpo2du3TDnNfw+fSB5yg1sByxE1wBwkmnS/2IuA5DLsAH17/mB3H25YI/ES5OXSGsc1YcmXv89x0OFud4fJlG0vuO4wXPN50JB+obqfcdPuMR5YYYjVU0uCyZDOwyOssiHqH0GrB5n7bH3wwfLiVliyc25IADEsqjqWI3oD37DFA4RxHT12OLt4a4lIg1xI7Af+RjyAHID4HQYSSp5K9WnFSiNn/h9JC8cizmWRpAzhQApC71pN6dgBd4ts00//AJfL0hAQwJF7b2K2rFF47xbNPLl5MsJm1AqKVqtqA6aaPcnFh4bmZcnCkOaokgjYk2CSevM74SVtWzOq4Jspw2DOh5y8ql6AZWK2FFWBy+5GFnhThGXyswmM7zk6lDFrWwSDdbEjseW+FmQ8QMkoyaJJ9YRCxFlf9X2F2fbDHi2VjyGmGH1RZh9zK1+W2wvlvZ+94m1pEu2P+PNMoDZELJ1aMtVDuD/bCLP+BDmIWzDDROV1ACwBtyIO/wDfD7KPFk8uxUlj1JNknt/gYD4vxySeIR5QMZDq1AUDpCNsCdhbaR+uAnTD0S+HMpnGycbMIVWhcQBNp1A6WR8/3wD4mT/qEKhDC+5IWQ0pBHNWG6sOhHuMWLhXHUYLl0sOqhStUVFde22EviTwosUJbIswkQE+VqFP8auRv4vEV3aB1TOYeNfCMmQIZX1xMQAQd1JBNHvyO/xhFlXRopBITrNV9vfHXeF5PKwQqOIuJXmN6ZTqGrT+UdKF7jHIOI5BPMlOXe4w7aVP1aAxr52rGzSk5YZk1YKOUDrwuRozKN0Brc/bEuSQHZmKL8Y9jzBRSFumqxew+3W8A+aSCaJrri4pChkYg5DTUP8AUB/bEfkRpIbOtehqrxosw02VF3eoj9u2GUvEvOULJRrkeoxCE83EYCmlIEVujAb384Ty5d0fS1A/O2+Ioxpc9aO2GTRJLqcyUwUekjm18h7VW/ziEBs1lXDEKQw6HljzESxO29gffGYJD6yVVgVQD6OQvp2BP9MacUdXibfpjXinC/OhaLUBqA69iD+uFacDzCihKpHL1i/3FXjBK1wjYkn2QcA8RhlOrZkYo/yOvwRRwdxLiCPJCL3YsAR023xpkvDjJCAzK8m5cqKsnc0N9vbG2X4GWTmAwNqT0OJ6qonpuwbxZkpZ8pLDAuuSRDGtkAAEVZJ2AHPAX8L/AA7Nw/LtHmVqQudw2oadqAPQe23XFm4FlJ44h+JKGUkljHen2C3vVVz63grNzWjKDRINHseh/XDptKmJy7QTHmAcVTxX4BymbDMEEM1bSIKBP/svJh+/vh14VSXyVbMBBMwtghJA9rIH3wy4gPQaFmtvnD5cbAntlg+Vs9knjmmyznQ0bU558jsR3B2I9jiTLcSaA2p17dsPfFXCmbNytmC8MzEEjYqBVDlzFDmCcVLiuXeFtLD4Ybg/BwFTdI33JQ3y58hEGYJUliNVk/qbxDJPscaZaM6SzCrG2BjN6qrbrg7LZPnNRphSZoxAMCdXID23s37bfrib/uSU9ScATSFzSgnathjaRfKINfIPQ4O1PlZK3qzi/S/SMJM1NOjVG7gCzQOwwsyuaYbKCScP+DeKpkYCIC/flXv7YzibNl31ny5A4u0FBT2P64XjFFl72pbsLl0CcO8NzPVUo998WniiyZfKLlTMKY2Qv1MKOx02QL7bnliuQ8bzE/piGn3G1ffD7gHhr1iSXMU/TSb39754R7ruRY1ouO3TV+7v7/gs+R8cacrHA6lJ9KqoAJF2ADy2vscKM2+a4lNplgkAhAoggAHnqG+7Hau33xFmeGCCZJX8yZw3o0UQxOwtdtxe2/vi7ZCeTKyfztNSG/T0NcievzhMLKM0oSWJf9AMjnJZGESQr50aBCxpTXSyd9zZoA4PgeTLS1m0UiT6WHqFf6RY5/PPBXi0J5a5pNpIyt1+db+n3q7H37nCvinGUzuUdFR5ao2l+kqQfqHI7H354RqyJkeT4FG0qySSghHLqELj7adegD4XB3Cs9KrqDAVZyQrAqVIHUmxW29H98acMy2TljCq8qHvr1D7k74W8S/FSCNo42WFG9Lg3qfdBsPynoffBcmyJInzvHWWfMJ1dxGsiBbRtIABBPLqG5HftjWbw4/D8tJm1vMTKtk7ljfM2SSQOZ9gawt4xPJCXE2RP4iSMokgBKmx/qG23uL22xZvD/jFGy8bG2ukLBTWrkd+XPBbpewqTfBB4YpUbiE6fzfJAVfqKoBr2rqxO/wADFf8AEHBJOJ5V86FjTMj1Kifmjr6WPVwNwaHb3xZuNcSyYaONXMbgprVSa8skqAegBNAHbtiyZeKCho9G35Nv25YkZNOwSimj5hkgZNPqBVhz7dxjaGfytajSwZSLI6MKsdiMOfF/h18nMYASUY3E7V6l23JG1i6OFuW4PJKpooK7tvjemmjC00wRZXC6WBr9sCgiyeW/LB6B420sbHUDEGfVA9qtA9LusMKG5Tg/mI8rPpCqTW29dBZ3PsN8BZHKs5pSP/uYD554inmYlaYkDcDscS5lxJ6xs/UdD7/OIE0dWBo7n2xmMkjKmi2/ty5XjMQB9MPxpR9Lah0/4cEcPzksmrR9INE9j7Yp2W4ZmJto0MYPN25/YdPnFu8MuuWhELn1Lsb6+/3xi5NnCGcbuv1dOWFqcaBkYBq0sRiXjPG1jQtfsB3PbHO8vOyybWxbdq6e+C+QLg6cOIMRVjFL8Y+LlysDPqBkNhEvct/gdcMuC58E1sxH5Ruf0G+LLmeGwSrU0Eb2Nw6A/wBRhW05BykKvDXiNZcvC4OzoDf9f3sYbycTUjnhLl/B6R+nLfyoyb0bsovnpBNrfYGvbAvinwfmXgH4bMKJEdX0stBgL9JIPXbn2wyt8AbSyx74g8OZfPRgOKcD0utWP/6Hsf2xwPxRkWy0suWmq039iDuGW+h/Y2OmOxZXiM0aqJl8pwN97W/ZuRHzRw24FmYZnaUBHkACFxR2Fmr+52xE02WRlKCdZRw/J8LTMQsv5lBYV7f7YquWygDNq5A8u+OkfxH4BJkZ3zMNiBzdgfQTzB9rxzaSdpJDp3v/AIThldUaXPTk1PvwHJxDRsg0/AwTnEnmhLPCzIovXQsD+tYGysSJu3qb+nxgmTjb6fLXl270L/oMJ3g0yXpe9gHB8iLBe1U8jy1frh7neHUmpG8yMfUD9S/I6j3GE/FOMvLGAfy1pFUB8YiyPFGUg3gvc/UVwenH+mjzJxSeYUhFii/Othg7IZnNOWCLencjBfBsqrPLIL+nUtGgO9977e+GPhjNaBK1WSD++I2vAYabXbX7AfDs/O8kYKPSuuo8tI1C/wBN8dj8UwpLBGP9Lq23OuW3wSD9scOi4q0ckiNtZsjuCLBH64aeGfEkgzcZnkZssl2DVDtqIF184VwfRTrSum3Za8zk3LtrzOmKIevVVb8ie1Ac/fB/BvFCwRLEFEsf0q8VHUT3rriw/wDX8m6FQIiHFEALuD0254pzQ5GOS8uWaRDpkClmC2p3bnQHKz3wlWUW+wyTwDIR5isjBjqZVLKdJNkbbNQvnhtJxZyBlsvpDqAQOgVSOnbkPvj3wvxdmhCvzXb5o88CeG/DsrZjNTLNoHmFVAQEbgPv12LVhGmxrS5CuIeIcxCURsvI8j3pCDUNq3J5KN+ZrBeTnEoWBYDHAo9ZdSnYgINjd3Z2r3wuyU+ZBzMU8gaQPSsNho0qVodOfL5wml8SSmRoWZQUIDNfsDy+Dhgfka+IOEQf9RAcsMvLFUh26PYFnkwYA2OhwV4LyzHMyQfiHkiVCy0d1AfSAe9jEPibjWXky8MEf8yQSqVo7g9/uaFfOGGX4s+Qy6w+UDoUJGV5seYXv/y8G8ApkP8AFnhMs2WjMUMkjRud0W6WiCe9bDHEDmiDsf0OPpvhGfZMvGJDb6RrP/sdz++OEeNZo5c0JY0jAk10EFXpkZbPdiADe3P2xfoTvBn1odlfNut6gCOh64jjKmmY6qNFT/zfBEqLqOsFdum1HoaxpmoDCzQyx047ghh/89saTOHZloNIaNdDrvV2MCfhGmuUBV61dWfjEU2QkiFlHG1kkdOmMin254JCNlLcwLG36YzG0uVa7DA3vse/T5xmIA+u0jVcc98Y8a/n6cv9f5rG3/zj3GYxSZsihKvDpcybmayB6d6r4rlg7wHwUQtKWJYswNk2RQqr7c/1xmMxI8klwdJ4ZkkSyqgFt2IHPHnFsuWaMqaAf1e60dv1rHmMwX9Ii+oK83AuY4gBtjMZiSeBorIQ8autMAfnCQ5KPKt/KUIshsgDbV9u4H7YzGYjeCR5JeLLHNl5IpBaujAj5Bx8yQgRgaRZ5fOMxmHLNNcsyRW7H9R/nAZ1K/q29gcZjMWJJAlJvLY44JwX8QLZtKD9cT8Y8Oxx7wSFq/1CsZjMUOTTN+nowlBNrNHmSWeHL+ctMkoKsLqiMD5DidIehIxmMwUlJNiyk9NxS4aD/FGQX8Nl5xzA0N79sJMlM/5Lo+/PGYzBi/RYJRT19vsMuC5vy3Ln03sdIF+5+cdF/hxw+TTMyMsu2gUNAC2W3uizHaybxmMwk3gq1IpUxHkHzR1RwIInDyUGKlNrY3VkEe22Oh+FeO+ZlgAmlxYKA83678t2s3jMZhJ+CqGVbEWUyEkudfVKyM1tIv1C1AAC9tqH2xvmuCjJzqI9UzZhmJMjLsduwG1X+mMxmFT6GYVnvDkUKyZjYy6vM+kDdRyXtsOv64M4LxrL5qIsVs2VsruNhdHoffGYzA8hpG3C8hINf4h0dAQFK2GZT/qFUpG30nf2xpPwXLQFp4IkCBSZF07gXZYE/uP9hjMZiJ5oFYEH8SOHwy5JpgoDxCwa5i91Ptjjc+fLFSxLFdgW3IFVX2xmMxs+HzEy66phLcWZhTEkYHyulgy6RvyPUe4xmMxeUEc0bKaDXXXGYzGYgD//2Q=="/>
          <p:cNvSpPr>
            <a:spLocks noChangeAspect="1" noChangeArrowheads="1"/>
          </p:cNvSpPr>
          <p:nvPr/>
        </p:nvSpPr>
        <p:spPr bwMode="auto">
          <a:xfrm>
            <a:off x="155576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0" descr="data:image/jpeg;base64,/9j/4AAQSkZJRgABAQAAAQABAAD/2wCEAAkGBxQTEhUUExQWFhUXGR0aGRgYGR4dIBwdIB0dHR8fHyEdHyggHyAlHB0aIjEhJSkrLi4uIB8zODMsNygtLisBCgoKDg0OGxAQGzQkICUsLDQsLDQsLCw0LDQvLCwsLCwsLDQsLCwsLCwsLCwsLCwsLCwsNCwsLCwsLCwsLCwsLP/AABEIALcBFAMBIgACEQEDEQH/xAAcAAACAgMBAQAAAAAAAAAAAAAEBQMGAAIHAQj/xAA9EAACAgAEBAUCBAUDBAEFAQABAgMRAAQSIQUxQVEGEyJhcTKBFEKRoQcjscHRUuHwFRYzYvFygpKi0hf/xAAZAQACAwEAAAAAAAAAAAAAAAABAgADBAX/xAAvEQACAgEEAQIEBQUBAQAAAAAAAQIRIQMSMUFRImEEEzLwUnGBkaEjscHR8WIU/9oADAMBAAIRAxEAPwCpZPi4dfLlAdOqt/UHmD7jCDi+RKTaYrdGGpe4H+k+4/fBXG+BS5ZFlU64229wffGeHZW1CVu3pGMSW3PR22/mPY8Mh4dwSZ1MjxMY15/5I54aJ4fsibLubT1FCd9uek/HTDjhnGTl0e9wQRvio8K44yexG327YSMpStlstPThUXz5LJwvjOXhlZWQ1NpYSgetTyIHt/XDbjeQjJizGWeaeTUFClTsL3oAURX1fY4qWX4BOYnzO3lnkLNgcwarl98MvC3iR4iAG26bXR/wcGqyih6and48HQeDcNWJjLmYZRG10telKrc0b339sH8bn4aESUeUGR0dGH1WCOvPflhbwjxtIxCTxMoOwYbqTj3I+H8mXlaXL6GaQsjFShGw+m6oE2bHOziopd9jY+N43CrGQXchVUHqdt+2Bs94eWEBLjU5hihIWz9JZiSeZ2NCuZ3vFY4rwGKGaKWBiX8xQAXJ5mvvXPDPiPiKRGRZYyQHBBq6I3sfax98K0uyL2BOFcHLysnDZRDEhBd5U5sDtXRgSGHtRxe5OMZmFLeHzR/rhIIPvRII/fFO4f4VGdlLySPHlRyh5FjbMfhbY87xYuJcGeNYYctmBHF9JLDUwCiwBRANgUbw7a5Qq5pgI8ETOxkOdKgvr8oICtXegkm9J5bYTcc/ibJl3kjK+uNtJA0nfp164f8AHY83GokWZJIl3kWNNMpXrp1OVPx25YW8X8E5LM5VsxlYtTlC62SS5q99V7k7YCS7I2yfhfDoeLRJmM2zM+kqqr6PL6kbfUb6nbsBvfJMvmIsvmZknTzDG7ot8qUkX96x0Tg8r5HIwsY39Saiu2rpZIJFC2A3xzPPvPnZHAS2LFgleo2boDmTWL9C8p8FOulho2l4tcxaGM8twovrtsMCTcXk81iAVdtuW/8Ath1xLiCQyRyxhR6VDBOV0D9juQR3BwEcq+bkMsYVA3+o402ZqF0eXjAbzHbURtpqgfe+ePIYInUiPzWkHIKtg/4wTn/Dk6MgtG1nbS3LuTiXi3DJcooIZijc6FAH5BIwSUaxeJZwAguuWmvtgjhGfhkkb8WjOTsBZBH2FYH4NxFYQZWUPKSNDE/QB2HUn36fOCuEcQDzmW0WS/qb/YXgEIuMZcROVy4cKTuGBtb6nrXzhnn+AJHllzKOxcbsCdvtjWTz8w8i6ksrQcmgdwedXW2BOJ5DORr5T6SpUm1e1IA96xAhHBuMK0ylvUqqbUi9sQzZTROVLlYgbPxfL9MAeF4l1MxDgV0obdeeHmT4A+dnPlSqscagFnFn2sDrtzxl1o1Jy6N3w+pHYo92OZMhksyFVIQvYgsPV3smqwt41wGTh6eYzh1dtNVRXbrubHvgrg3F1yjyQkrJ6vq5WRY+2NOLcTXNaixsLtp6X09+/wC2McXJSp8HRko1a5NfCvD1zxZpP/EoIo2NRO3QjlhLPwxo8zKkEepIjqDH8oG9X3wy4PwfiEaWkWlWsqSa59+2FsnHZoRJETUhJ1+99u4xat1tQyvF/wAlPppOeH5r+CwcJizucYqqaQuzO52H6c8beI+DPkk1icOw3elrYkAVv032+cRZDxsYogi6V250bH25Yj4PnstOWfOM2i6CXu1dW6nfkMVbZLNUW3F4uwfh3iNhzYkY28TJFmTCSRrJtuV6KO23vWDM3mclKfLy+XVDyQhFUk9zW46fvgg/w8f/AMrZlQ1bLW3x3xYqTtYElG1TyEcPzMESBBW2MxR+I5bMxyMmkNp6ruDteMwPkJ53L9yPXp1tf7MsvGOLI+UKXsBf3xXeDZlQnOwABjfhOSUPUw17kFW6d/vjzxBwQZdtMZ9MlMhs7DsfccsaaT9Ng3TVaiX+yPNZzzXWJevPD3xTwSBJIZmX0OvrUEi2Arp774rXDeGOp8xSHI3IHOvbviwy5eXNlGltI1GwJpj9umGSUeBHu1PqWfA58F8VV9UDfSwK0f0GKdxvL/h5mUWASeX74acUgy2XAeFn1WNYJsfIPO/bAfGeIRTRiyCbFb7/AOcBVeBm3Tt5+/7lh4H4sXL5AtA6DN+ZR1jUVS/yA7DbfnuScTNxnOcT8hFdbSYjWToJUr+YJt70PbEuRyEIybr5akgCjW94CRfw0GXmy0Nv6gxFkl9gFPRVK6jdcwMKqeEU62k4epsscHhXMQzLqYZieiyHUdIXYEerkRY398WLhuXYSj8bCF1HTHuGBNEncbA86B7HC45mbLRrOT5ssgAdQQFSt9OokAVfM1f2wXwfjM3EIpERPKdCt+advquxpvVup3Htipq1bK76IfFXhtxKZEzEiwOukxg1pbup5gEXhrwefIxwpGbYpzMjOzaqomyfnlhd+Klkzf4WdRpU6jpY7rpJ1WKr1aRR574O4FwnKJJJK+mRwxFvRKD/AE/374XNhxQvl4ZJmy/lTxjJvsr7l+zKANjRBGrb+5lykkuUiWLVAg1GOPXJpDm+fUgnthhwPgBR3JnUwaiUUDc2bNnko1EigP05Yr38RckkKpLlw4HrEmhDLSt6mLBr9JI3vkaIIwyiByGecyyFY1zepJEHMVvYoitwynC7xV4SabMQywpI5jC2FKRqyizSsDaN0327HBkOWlzeTgKRAiNQEaT0ErprYNvvtzrEUfF58vGBNGzEA7JvddL74EW4hlFSAfGXg7Iy5Q5hIzl3QanVWq96YNzGoH8w511xy/NZNokBE6OgAFKWUj3251h34yj4g0TzMw/DSvehWFrfINtyv3xUVgRQVmLhtNiiCL6H3FY2aN7csx6qSlwNs9kV8vzIMw0xAt1KkaR81Q++AIOMtRUm1PMHEuT4FrybzrJuporq3I+PY418uMQEFVJ531/XFpUwDIPEJP5i6kB+m6sY24lmIi/8ldC/8q/fE8MeqIkxH00QNJ3772KwNkn0kny7U9L/AE5g3v0wQG6cQkNKhOq9qxaY+AMYTLmcxRr0qN/1P+MV3O5lgiHyBGejgVf2x5BmZJnVHal679MQNg8Zd5NCnrXtXfDf8dJkg8V6tR3dbpv9/bDfMRPmpEEGhfLUjf2Hx1/thMk6aHWQEyau+wrny2N4ScVNUyzTm9N2g/KcJjkXXIxDEWa74i4FwJpjIqNoUMQpvckb9emJ1IcE6uY54l4RxQQwutghhv3sEEV13PPHP3SpnYUI4f399gy8Szvmfhw7tp/9jQ98Scb4BpAmE3mTVuOnwMHeGuMxRuXljt2NnVvt0rpyxY+KZrJ5pBpQRuKII23G/wB8Vy1HB4Vf5GWnGWG7/wAFBzfh+dEDuFDMLCk7/wCLxHwPgkkql2fQO2Lz4eyYzQlM7sFQlVr81dfjtit5XhzpLIjygRKbB6kbkfH2xZ857WJ8hblyK+FGOHOqGJKjnX9PbHU/xeVnQBQVNdGOEGRz+RSFgIkYm/rWife9zinZjOvHmGEYOk7qqnVQP5f174WUXrPHSCmtFZ7ZZcyqwuyO5Y3equYPL9BtjMHZLgSyor5mR1kP5R0F7D5xmKvlx7ZoWs+is8dkCZtq5SAMPnkcLeP51pRHGoLMuwrnveA59c8gO4BBo+w5/vthrDCmX/msbfpeOjSVPswpue5L6fILk4pIF1SqVLGlur2548znGGP5iPvhjlc358RSRQys5IJ5hhua6jmMIs7wzypQDuL64NJvJN01H0ZQ74ZwJZY/MzDuikWqpWo9iSdgMbcP4NAYsw1WyFQhPPfGs2bJXY+32wDw7P0Jlv6iP2wknJp0XRjpxmtystHA+IXFp7428M56SLMlJHK5WUm9G5BAA5C6s9axR8hxZ4yQu4JO2LBwviPlXI+zHf4wHBoD1Ia0TpnCeFZoTOYWjMBNBnfc/YA2PfDLieQaKaKUS6jpMYjjQ7k0eh7DtilcF8RTCDzRujMSFB3Ax5wn+J0hExjiDSggIhJ2X8zEjr7ewxWovNGSTpjLiHjCfLNWZgkjBag5SrW+d+ws0cW/i7QTRoIkEjN9AUgXtdk9q3JOKLxTxPNnYVTMQFFVwzSx8gKPIMLHMg9KvEeS4IWly5yEz+kEOC1qq1zq+pA2GI4rgib5Lo3Ac5DlQsYieQXSB2AAvkCV3obb1ddMb5TikeUjYSSBm3aRm79gOijkB/c4VJxHPQTNGSZ1Kg+n8hHQ2et9O2Ns1w2CeIZqQU//AJGQmhQPNhyuheE4yNl8mZ+PPpkHzAePUFLiI6vSnMA1sXC9NhfXAvhLibtGzZvSdNaVojarJYHqTh9xGV5kChH8tlJZgNiK5DlZbkMIOFZoZhpnzcTRJoTSXpSCtltl/Jy2Ym98TFWiXmmFRcUEc6v5flwS0wuqPSiv5bG46b4q38VfC0KeXncooKM1PEBspNnUB0F7Fe9V1xZEzMGcjWXVY/K1ahXZlP8AwYpniuCct5cLyGPUPLUqakfe0VuQK8wrGyOt4s0HUqT/ADK9eNxtopUM7kkLSgnfoB/w43z2W8gxlJFlvegORHKxyOB82Xe3AJr6qHbvix8AzcOXTVo1yn8x3r4HTG4wlczmdmmkLSFtTbkkV+39sTy8NdFRvMtWNDfkefLBHGMy2YfUos3RKjZe1nviHjvDng0apVfrS3t83ggHT5QwtE80pnhbo3JSduXK664W+IuGojgwWytv6ef/AMYGTixdFhfdL37j4wz4hk4YkWaCRn/1BjuBgBBspm5cqtGN1L8tQO99j74n4vwiVir+XFEQPUA6+rluApIJ++Nv+4vMhMLJrvl3HxhGmWnYalUkAWd+n64hMFjy/Bmfyhl3rWaYP07kHqfbDnivgSKKAlcw5fmVNUT+nK8VngnGWTZRqcil2s2aO3vt/XFhyaSzE+ezRRii17Fgei74xfEb4u48HS+EcZxqXIBH5OYiWzTAbEcx7YL4f4dj8smaZgzfSFqgPewTiTxBk8lEkYhjdGBB+fn598K2zMktpHuxBodsUPc8R4NaSjmXIXwbjvlhkJ2BP9cMYfDE2bd5hIsaECgwJ1UOeKVwzL/zdUw+ltx0NdDjo3/cqFaU0APjDakdksA05ucclGznCMys3k6NbX6SvI33J5Yc5bJPw8D8Smh2shuYPwcMOBcU8yZ5LtV9K/3OCPEUy57+UxFqPSD0Pe+1XhJarbUGvzDHSWZJ34EEuezUx1xJIUPI1z98eYvWWy00aKqvDQAHP/OMwvzP/KH2P8Ry2MCEUfq6309vbEWURsxKBZCg1f8AXFh/iFHG/EsyyfSStgbDVpXV+p3+bwpGcWFQEHqI2rucdC/HJkgm0t2I+PITm+EPlGEioxiYDeuvf2wv4pnPN3UFiKLV0GG0HibNQoATrAFV2/zjM94sjYaPLiKnmyoUN/GBT5aC5QS2p1YhGYuh1OD5YoCFWtLfma+f/N/1wAwUvrRWCUdzyv2PXAmaaqZTff2Jvb9Bhtt8CPV2r1ZLDn/D5iQzRAMgrYHff+uNP+iNJGzvMqlRYQ2bPa/9sBJxadR5fqXWOvY4Iy72259K8/c9MI9yNEFpzwuC1+AMh5KF3HmhuSvsqjrQOxv3w14kyZ7+VlVjhlojXp0+kUWWxXOhteKHn+LsdrNdAMbRpmYFEj2El2Bs/vhMt2xZ6On9Mf8AhffDPhl44pg7CJ3QAJYffezVmr5bMcOPDkcEEjPEoUTBRQFVpvb97/XCj+G6yRzyeZIJCQnlUbADbm+oYbAg8vvi7+IFjy0iZ6QsxjUppUCgGr1VzJFV8E4E27MiVYKvxHJt5ma06iWmhkZbotGFFqOVcmrCjw5nJIEmkmVpRGSI4ubEWSNR5HSKH646HPnstxDLmpK1AhXQ0y/B+emObZfgckMMTOJ5CCS0cgA11Z22vS1A7m6O+FeVQY4dlo4J4inzyvFNEywybeagYKAemsgb8hqHU+2Geb8M5Yz5cAa0ttau7NdLa2CaIvv7YXcN8YR52L8G6aZGXS2iwqjqVPt0I64C8R8Xh4fPCsaSyyEGzqLaVO3ImrNfoDhazgKdIsfjbhSrApy0H8wHSBFS7EHnyBANe++JshL5eXXLMrFlQCqtrHNu93veBJc5NPCNLCGQ/wDiR9vMYeqjvYFA7/fCvh2cSKVvNnmfMMjAE15b6SS2hfqCjZb2BrYXeI03lBVJUybw1w7h2TkmZgoLvSecdW1b6dXdi19enTCH+KPg7LtD+LydI+pQyIfS4YhRQ5A2Ry54k4lnoUy8kj5dirCtLqwNttQDcieWFvHPDc0uQhOTMpiYhwnXTuRV7mmoisWwm9ydlU4JJnMpGeIGMnTTXV9f+bY2jmfaRtJuwL3ojqcMuJ5CKIMswlWcb09g2e4bffvhNMgIsAgftfzjasmJ4J52Ep3oMeZAxvm8p5dDzNSEcwK+xxHFkWCq4eM2SNOsatu4O4HY9cb5dDKdHIXue2IQl4Rno4t9ALUQD87YbTRLHEAXbzXNgCgqA9D3OK0xCuQpsKdieuGvBqlmUS3pHMd8RkQJlUMUp1LqcHkP7VzxYOMcQzTJrcaVSiqkEXfa+dYmz8EaZoLDS66Fk8v71jOL5HMFjDYkDKQpZqCk1vv7YWVPksg3F2gjNeD5pcv5rTAnY0OXtv1xJ4VMeWiZn/8AIVIJ631G/vgDI+I2hjaF+fIgHl8e3bG0XBtcMs0kjKHJKotdd97GOf6ktsng6/olU45YwyHh78U0jtIIoydiRZPS6GJ8z4BQAH8ZfQrp5/cHYYqWV4lKiBVJYAUPasTLxqYEbPua/XE2aqumFT0n9SGXD/D834hooWUKDdlqq/1vB2f8H56FhKNMnU6W/pex/XEn/b+bVRmIHV3q3TrXt3wCPGmYFxsGGnmKojvtuDhfW8qmM9i9PAN/12RSVLFSDuDsQfvj3HgkizJaWSOa2P5EU7AAbk9eeMw+2PZW5S6Lp40/hnJBFLmYpzORbyBlCtXUitjQ6V+uObpCqktQ9I/r1x9PSRtIGUciCN8cH8Vfw8z2SiMtRyxi9RjJJVfdSBYArcY0pXwZYa+1VLNcFQlkLnSDzxa4cjGuVao1LEbkjkPbFdMQiXU27bf8GLBkOKKqlDv/AIOA34NUFd7uRVJUsMUesRKgPMXd+2I28Nt5LeVIku90PSfsDz+xwvmilJYqjsoY7gE+/wB8Zls66Gtx3Bwc9C3Bv1Kuhv4dzKB7lUGvT6gDQ7b8sa+JIVikPlA+W1EX0Pa8LXzDFy3PayR0+cM4+ICSPy3ogEHfcbbi/wB9/cjrha7LLvCeQDw/TzWwuq/c4u/8RM2DlUjXdrFAdyRQGKdw7NRh3ZFC21+w+Pa7wcnERNKLNqlknucLL6robTSemot5d/f7BXAstnolEqRGlpuYv078gb+3bB2czeYz0qiXzZNagiGM7AG6LEkDc33O2IW8ayi4Y9gdhW/3wd4T4ocl5oKtJPIfTIFJUJWwG3O75+2BnllOtG625++yThXg7P5ddEaljr1hUcDSLsatRArb74a+HsxMuZVMzJINMhDB900USCp/Kw+gr1u8D5LxFIssjF9MugPV6hVnZxXpatwLOx3rHsWRfiCrm3sFyDoQmmCnkR3NVhW3y0Z0sUmdKThmTdvMRED1Wtdjv/X74XZfwzBJNK84Ej2FVrOygWNr2a2OKhFw2SCUNliwLGvKckCz88q71h5nuDTQZeWVs4BKwLH0jSDVbWbqqG/bCBr3BPEEU8UuXzi0sUYkRi52GqgGob2aIG3Ud8DcHyqm+IJolRb1hCWYVuas7AbkoAMK/wDvHMzxPlUgZj5ahmJohTWpqreufPFyyWQj4dCJVkMkROqXUBdkD1EjoK5Edt8FqlkiecB+dk/E5bU0JMEi22ul9PMHSd+ddsc/8UNmoijS1FFpMcZaMSqoG4IAOpGrrtyxeeKcZnzOXDZVLje/5h7j6duZBat6rC7wr4UzKOGzLK402yO5cGQn6qI0qALAA7knATzgnC9QGvBF4rBE7SBDEpCSmHdgQKFMboY5DPwWYTPAStqzAG/SxUkbfpjuviLg7TzRiGZssyghinKuhC/TfPf3xx/x3wGXIyohk80NbI421WfVYs0b/XGjQn1Zn1ormiu5PhRZ/KL6ZLrTRP3vliTJxOk2gNp0k2/bofvifJ550JO6sD/vgXjOYDNrv1NzPfGkz8DBoso/V1I2XTXTq18ycLMwphf0NqB5HB/h3hcL+qeYoKsKOv3x5xPK5cOAjOV7k8sEhD+I9OuTdrFUdwvX2s4OPGS6izZAodz2wt4lk4xHqjmLHqrAfscTZDw5M8XmKo6EFjX6YlIls3hyzSSqSl6WF6tuZoDf3IxY+ME+iFCC5G++wPLmOlYqrcRZv5c12vJuoI5fIxmRlaVj6qcfSbAF+5PIYqnpqWWXaWs4YXka53w02XXUJldueke/viXhvBszmoS8aUF3s+2+wwq4g84jJYCrr6gf6f1w04J4jlVVXQ5AvZVO5PwN8Z5xmlb5N2lPTb2xeBlwfxO0TaXsEbEYg8UcZi1q0em23fYXty3+5wrzsJkzVzRsgIsahRPfDnxFBljDBAlBtdmjd9LP2vFW2KkrLt02nQw4f438uNUjpVA2FDHmFmZ4NDqIVbA22BxmFrTLP6j6PoLJ51N1VrKkg/IxnEJQyMDyIIPxhJwnhZyqurHUGdnVt79R1G75+okfAGJs1mxRFjfYfJ2xp3UjlVk+c+NTfzZIqoq5S+lA1f6Y8lyrhQYxajZhzI9/jHbT/CrIuWeVpnkclmZXC0T2FVXzeEXiD+GckCGbKSmZVFlGAD11qtm+KB+cWWui3TluxN56ZSsp4laBFRCq0MJ+J5lswS2gn/2Cmh98aZPLLLLsxWMCzXf2vlhnnsi8cqpHKGQiwG2Pwen3wlJM13OUcrH5WD5siGHyY93fZj1rt98Qw8E0x65HYCxsK/vjHyUkUtylTYtdJse+J5uJ6ysbAEUR/v8Apt976YKtcAltllr2SA+K5bzZC0CkKABuKsjn7fpghclNCBKUpBsWG4B98TzZwKNjXQDHuV8TSBWj+tXBGnngXJqqwM4acG3uyRSZ+/UiqrjnoFBvt0PxzwOPEEnQ198LcuWDaaOrsN8OuFcDVpCJ0dL3AII+eeDtS5B82c0tn6jvwh4tmilLhPMFAMas6fnHTMtmTMj5mFxFGqlvWhsMoN7dqxySbLCPNBMpIy7d+vT2I587x0Hwp4nE6MJVKK9xnVQBNaTVffFM4rlFU93Zt4W8RJmkePMuWKAMrsoWRJN7C0KNbEexojC7w1n8z+KkXMQysGWo0lStQYm2o+w+171hn4c4llMiZImlSRoiNUpUCg1BQT36c8SN4gfOTSHKKXjjAVn2HqO9C+YIr9MCX5FUR7kfDCRzEhFAdfU4dmY9NILbgf7faLLAnMTZREeSJEW2aqIYfSSTuw/xhNwbNZ12zC+XbRAaV1ruSLA588P+B51kWISH1eUDJ/8AW27fvYwvPIeOCnZzxPm8u3/T0hEbUEQufyUfWK6AA9eeLTwbhmc0rrzCi+XO699xgjjnCstm8xC8hIdFbSVbSaNbWN6xWvGHhSXUk0c7Mq+kWzAp2NqRe+1/1xHGLCpNFx4hw/TEy+YBOVOmQ3WqttS3yvAcnCtHD3XMATOyUdgbY7KBsN9RFHvhTwrjTRyKk8qSs0e610Bo6r5k3gjOeJhqmhi9TAeke5UMu/LaxhE6YXFtHI/EngXO5GBZ5fLZGIVtDElCeWrYDc7WCd8JNCxaGkQPYsj+2Ow5/jqZrhkolDIXVkAZSCZOQVb2LBx0xyPN8NKJ/NZlcfSrIRffn2xv0dTcs8mLV09vACqmS9JAA5Wa27YKy0eZjj1hH8vcXVqb57HGZdfLl/nD6a9Pftyw24lx1pqij5cgOQHzi4qB+BRAWypbFSQp36WfsACcBkTxIHVjpI7nYHEOZzLoCtV+UkduR+xGN24naBOfSsQhBJD5hFG2/McGPwUxAubeOgdSkbf/AFDpWIc5w9o11hlvqF7dweuM4fnyxCMToP1fHXEAetKz6dCFgvMDfYV+uLlwvxedIEcZbaqVLr9BhNDlo4EEqOwkJtV6Ae/zhp4f8amKMIETbqKB+4Ixk+KjaTSOh8FOm0xd4hzMk8sfnK6cyGZSPtviefg+XSKN2dmlL9+lbjE3GOIz5xG0R+Y181F12tjQFdsIuJh0UJMNLdADe/2xTC6SWDZOk3Jq/wCxdsrx2FFCgihjMc7GUnPIGvjGYb/54+SP4t/hZ9JeKIZcy2XXLy+UyuS7Vq9FeoV1s18c8Uj+K3C87lxl3gk1xvIqaVT1eZ9SjmbViPbf5xevD/Cp4ZZzNIJCWGggUAlcgPm73w343nI4o1klqldaJ6EnSD+pxZF222jmS6SEPCjm/KVpYGjet1DK1f8A4m/2xPDxchr/AFHI/cYdw54HCjxbwNM7CyqximAPlyoaIPYkc1PUYO3wyX5RwjxWyJncyIgAplLbd2AJ/wD2Jws/EGx1O/8AS/7YgzaFdWo0yk6iT+YE3v13xtlVYjXoYAA2em4r9D74lXk6UZOKUUTZ9jIoF0bFe2C87DEmVKqg8ywRIfqvt8YXwy+oD5OJ+KMHAB5EVfQHucSOKQ2pTTlywNIEBtyXrsaGPZcwo2UAdgMb5JfKJJKuQdjzGPc5F+IdnRQrAD0qKBPesG80yuqhuis/yYuYCfSaPVupxjcSkcaFJJP7YacBghSmmQOedNuPiuWB5MzEkzsEVFJvSNgPjCY/MvSlSt0jc8KkyxjkdlJl3AHMV1OG2azqS5ARLIiyRygupNFhd7dd7wlf8RnMyAi3pX0gmgB8n4x7l+GwyIxZamjk9YvmOn+PuMGqdyKdRfMhsh5de50fwZxOFMoiMiEp9WpQWZtRN3Vn1XWGXhfiMEL5iJD69QkkBHIvZod6/bbCjwv41y0UaKkKqq+kj8y13J5/N4fZ7imRzWZhViCaJ9JrX2ViN9tzWKG3bM9YQhSWQcSlaB1/meXq3qifTX7XXvgzjnhWaG8wZ5ZwAxZVAGkk3agbkDf07nFkzvAspGVmCAKornsCeTe5HS+V4Rf/AOhwxa45Cx0GtSqSG7URtq9sFZBdIQCCbMPF5euEIC/nN9Tg8lC8q73gjjvEJfIdJHUctIBouQQQB1skdMWOLh0X4cZieR1aQfy1T8nmEaUVQDqblzvflgKPhiZCAyTR65fMJDtpLEA7V2Nfl264gUweIKuWXzcu8ZelXWjBtbbDc9fe8GZjiGWikjyscf8ANpdctgEXy1f6i1H454lk8SZiXLPKMtJoZCY2fSA3Yn1Gh1s1fTC2Tw/+N0ZiNPKl9JMkhZQaB0lQthqs7/a8BJLkjk2OPHnHlhy6LGFLh1KJ3KkVXvq0j73hN464fmeIZREjj8yWJw59SjTSte5q7uq6/bEvjXhv4bKrPGfPzKMq7i9eo1SqORHPber54S8Ky2dlgMcsbLKcykjxSgxh4tIGnf8AKD09jh4pqpCSrMTlucDI5WQEMNiD7YzKKxsIPudv64eeLeHSQECaKRXBP8xr0v7qa322+14Agz66PpGo3ZO/Xau1DG5O1Ziapi8ar1MRseX98Gy5gOEVEBcHYKNz+nPEGVzC+oFVbVzsWft2xrDnXjjeNB6SwZmC77cvVzA35YIo3yOcjbUJkuxt00kf85HCnijW9rt2+MCqTV3ucTGN1YeltRHp2/piEsLyU5DL5thRv89q++DeLqJQjvGdTC7Vaujveknaq3254W5nMyillDADkGB2+LxLDOzEWxo3y/tiMKdFn4f4mESFFoL0F9uXt3wEnEhNNUgoKNQsVZ/51wIuRiV1eIs7KCzKdwPcVi1f9TgzEapNGDt6W0106EdfbHO1NJQfH6nX0td6q5S9hXxPPKXGkgAADGYqnF8mUlZUDuvQ7npyxmLY6SaTsql8Q02tp9VzcSVXVSd2uvtviOVop28mRUkWtRRwGHtYO3PHsXh1C/mTN5jD6R9IX9DZPvgqPhECOZI0VJGADMOtcr74CjLlmZyjwgPiXDjEmqFC4Uf+MHev/TUa/wDtJHzis8L8aZWeRIoZC0ztpERRlYEXeoEekLRJ+MdCjX3xWovB0ScSfPqAGeLQR/7Xu3yVCj7e+LXDsRTzQVkPDeVijZPIjYPZcugYuTuS1jqTyxxD+I/DVyecaGH0xuodV7Akgr8Ajb2Ix3rNy1io8W/h1Fn80Mxmnby1jCpGh0ljZJZm5gbigO3PAXqdFsNR6fq8nCcnkndiUUsygk71S1v7YjTKSyxswHpU0fnptzx03+JHh2DIRq2UDISfUC7NYrpqJPXFT8EcRVpJMvKVCyAlSR+Y6QRfwoI98S3bNKcGlXfKKqGoAYn4dnhG+oDp167b/veJ+NcNKTFVNCz/AMGG3E8pCnDiTXmFl09xvviWnXuPUotv8P8AIsjmB2vBOR4QkkuqQ0ii2BPPc1+1fvhPCjBAaJwXlMpmJ0Yx1pHO2AJHsOuBtaeGN82MopSVsY5TiJDu0ZrUSBXbl/TAcMix5lJpBqTWA63RI72P29wMBwaojTAiu4x7xGTWCfjlhkqZXKW6Hui05XJj8SuhwkUnqNiyOe2xq8PJeHeRFMFgYh2qPMMFFtVjSbsAHa9gcc94PmyCqs3oB+47V96x0rwt42lVCjqzeWatQSCvQih2xVOLQJZzHs1nz3EWjgSfLaYHkRXckEOCwBAF2u1tZFek4a5jw29pCkUYyzMWEpCnST2XnZs0eX95P+9oM3qy7DWNJYgjb0kfvuDht4jyiZzLJpl8t4zrQg0Loj+9j47XhHz4Kla9ytcQgzCZ/LQpKJEy480WRZ2K7jqauqw14xxWPM5d0m+jmd6qvfocLfBbpGDJPL5mZGpSSANJv1cud0N+VAVzJNk4Lw8PLM3lhNQUamW9QAPQ9PfrhZewy8tAvBvGETwqYyuhVAq+QA5fphlwnjInkkV1IWPSBdi7BO3tVYi4RwGFJMwiaI4yxDxgCmYqttufSCCBX/DHxXKQwKBlBqbkUUjYb7/N++FlVEXNEfGVMDwTagyCQ3q3AsUtdjRO/wBuuGHHolzKKoLCQEFdBpuY226HrhZwJs5NE8g0RKw9Cvua91rb9cMG8a5ZF3ZVI2IsA38c8FcUyO7tEHHMouYiGVl0rTLRZdWmuw7lbH3xyTxL4WhyWbCiZZUPq09VO1hhZ7gj5x1TMPFPCOJhnCor2puigNFtPMEVfescu/iKOUiBtEziRWKMNwukgMRRB9J59MXaDkpbeinWUXHd2Vzj0aNI8sbKoJpUA3P6csAZWZkJBsE7MD2OHHDYcypHl/zFjDMa06RfPdqskffCxlDzVJaX/X/HvjaY2QwwK2o6gukX8noMS5vMSeWuvWCNlsUNNdD84L8R8PjjceU4I25YC/ETMNO7qu++4GITg1izrH/yEsvZjd9ueHrcf1ppKp2GwoD4why7RFSHVr6MG5faqOMyrrE4NBiOV8v0xGiJ0F5OUB30ShLFAEEgg9LGJctnHyrsssetXSwrMQKYWrqR1/8AjGmZ4kJb1hbPKgBXxWN+GNHRWRAx5AnmCMQKdcBeX8S6VA2/TGYjfh8UpLlkT2uv2xmMz0NOzYvi9Wuj6XzPF1X8wwpzHihY29eyHr2PTHmU4VI6hlCi+Wo/4GKd4r8K5s5nLyPKGhEqa41FADVz9/e+mE5Fwjo2W8Qo3XDCDiSt1xXk8NRyb6mU+xxW8/kc5lc4iJJrhdGIJG4ZSNtu4P7YbdJC7YsvPGcwLhHVpAvPpTE/suDXzIAxWWUrAJpWHpIaz+Xar9ueN1zZblv8b3gKQdpQv4s8SImi00SLIB61X+ccjVvXt0GLn/EMZiTM63gmSGMUHaNgN+ZuqA+cJIYomAVvSRyYAfoTz/rixY5LNOLnHHTApo5KEjEkcr7YjeYuac6h0F7YKzMLj0USpNBgQVP6HBEXhzzFqM+vevcjp84m5Lku2SadfrZGZSoKqLJFAe+NoVzGUVXYFV5Bgdvv7414XAVGp93ut+lYeJxXSpBpvZgCP0O2K20nRphpynFTumD5rxIJ4xHMiMByNUR8UcLOEZOMiRpXKxi9Pdj0wdDkoJozHHGBK7UjWRpo2du3TDnNfw+fSB5yg1sByxE1wBwkmnS/2IuA5DLsAH17/mB3H25YI/ES5OXSGsc1YcmXv89x0OFud4fJlG0vuO4wXPN50JB+obqfcdPuMR5YYYjVU0uCyZDOwyOssiHqH0GrB5n7bH3wwfLiVliyc25IADEsqjqWI3oD37DFA4RxHT12OLt4a4lIg1xI7Af+RjyAHID4HQYSSp5K9WnFSiNn/h9JC8cizmWRpAzhQApC71pN6dgBd4ts00//AJfL0hAQwJF7b2K2rFF47xbNPLl5MsJm1AqKVqtqA6aaPcnFh4bmZcnCkOaokgjYk2CSevM74SVtWzOq4Jspw2DOh5y8ql6AZWK2FFWBy+5GFnhThGXyswmM7zk6lDFrWwSDdbEjseW+FmQ8QMkoyaJJ9YRCxFlf9X2F2fbDHi2VjyGmGH1RZh9zK1+W2wvlvZ+94m1pEu2P+PNMoDZELJ1aMtVDuD/bCLP+BDmIWzDDROV1ACwBtyIO/wDfD7KPFk8uxUlj1JNknt/gYD4vxySeIR5QMZDq1AUDpCNsCdhbaR+uAnTD0S+HMpnGycbMIVWhcQBNp1A6WR8/3wD4mT/qEKhDC+5IWQ0pBHNWG6sOhHuMWLhXHUYLl0sOqhStUVFde22EviTwosUJbIswkQE+VqFP8auRv4vEV3aB1TOYeNfCMmQIZX1xMQAQd1JBNHvyO/xhFlXRopBITrNV9vfHXeF5PKwQqOIuJXmN6ZTqGrT+UdKF7jHIOI5BPMlOXe4w7aVP1aAxr52rGzSk5YZk1YKOUDrwuRozKN0Brc/bEuSQHZmKL8Y9jzBRSFumqxew+3W8A+aSCaJrri4pChkYg5DTUP8AUB/bEfkRpIbOtehqrxosw02VF3eoj9u2GUvEvOULJRrkeoxCE83EYCmlIEVujAb384Ty5d0fS1A/O2+Ioxpc9aO2GTRJLqcyUwUekjm18h7VW/ziEBs1lXDEKQw6HljzESxO29gffGYJD6yVVgVQD6OQvp2BP9MacUdXibfpjXinC/OhaLUBqA69iD+uFacDzCihKpHL1i/3FXjBK1wjYkn2QcA8RhlOrZkYo/yOvwRRwdxLiCPJCL3YsAR023xpkvDjJCAzK8m5cqKsnc0N9vbG2X4GWTmAwNqT0OJ6qonpuwbxZkpZ8pLDAuuSRDGtkAAEVZJ2AHPAX8L/AA7Nw/LtHmVqQudw2oadqAPQe23XFm4FlJ44h+JKGUkljHen2C3vVVz63grNzWjKDRINHseh/XDptKmJy7QTHmAcVTxX4BymbDMEEM1bSIKBP/svJh+/vh14VSXyVbMBBMwtghJA9rIH3wy4gPQaFmtvnD5cbAntlg+Vs9knjmmyznQ0bU558jsR3B2I9jiTLcSaA2p17dsPfFXCmbNytmC8MzEEjYqBVDlzFDmCcVLiuXeFtLD4Ybg/BwFTdI33JQ3y58hEGYJUliNVk/qbxDJPscaZaM6SzCrG2BjN6qrbrg7LZPnNRphSZoxAMCdXID23s37bfrib/uSU9ScATSFzSgnathjaRfKINfIPQ4O1PlZK3qzi/S/SMJM1NOjVG7gCzQOwwsyuaYbKCScP+DeKpkYCIC/flXv7YzibNl31ny5A4u0FBT2P64XjFFl72pbsLl0CcO8NzPVUo998WniiyZfKLlTMKY2Qv1MKOx02QL7bnliuQ8bzE/piGn3G1ffD7gHhr1iSXMU/TSb39754R7ruRY1ouO3TV+7v7/gs+R8cacrHA6lJ9KqoAJF2ADy2vscKM2+a4lNplgkAhAoggAHnqG+7Hau33xFmeGCCZJX8yZw3o0UQxOwtdtxe2/vi7ZCeTKyfztNSG/T0NcievzhMLKM0oSWJf9AMjnJZGESQr50aBCxpTXSyd9zZoA4PgeTLS1m0UiT6WHqFf6RY5/PPBXi0J5a5pNpIyt1+db+n3q7H37nCvinGUzuUdFR5ao2l+kqQfqHI7H354RqyJkeT4FG0qySSghHLqELj7adegD4XB3Cs9KrqDAVZyQrAqVIHUmxW29H98acMy2TljCq8qHvr1D7k74W8S/FSCNo42WFG9Lg3qfdBsPynoffBcmyJInzvHWWfMJ1dxGsiBbRtIABBPLqG5HftjWbw4/D8tJm1vMTKtk7ljfM2SSQOZ9gawt4xPJCXE2RP4iSMokgBKmx/qG23uL22xZvD/jFGy8bG2ukLBTWrkd+XPBbpewqTfBB4YpUbiE6fzfJAVfqKoBr2rqxO/wADFf8AEHBJOJ5V86FjTMj1Kifmjr6WPVwNwaHb3xZuNcSyYaONXMbgprVSa8skqAegBNAHbtiyZeKCho9G35Nv25YkZNOwSimj5hkgZNPqBVhz7dxjaGfytajSwZSLI6MKsdiMOfF/h18nMYASUY3E7V6l23JG1i6OFuW4PJKpooK7tvjemmjC00wRZXC6WBr9sCgiyeW/LB6B420sbHUDEGfVA9qtA9LusMKG5Tg/mI8rPpCqTW29dBZ3PsN8BZHKs5pSP/uYD554inmYlaYkDcDscS5lxJ6xs/UdD7/OIE0dWBo7n2xmMkjKmi2/ty5XjMQB9MPxpR9Lah0/4cEcPzksmrR9INE9j7Yp2W4ZmJto0MYPN25/YdPnFu8MuuWhELn1Lsb6+/3xi5NnCGcbuv1dOWFqcaBkYBq0sRiXjPG1jQtfsB3PbHO8vOyybWxbdq6e+C+QLg6cOIMRVjFL8Y+LlysDPqBkNhEvct/gdcMuC58E1sxH5Ruf0G+LLmeGwSrU0Eb2Nw6A/wBRhW05BykKvDXiNZcvC4OzoDf9f3sYbycTUjnhLl/B6R+nLfyoyb0bsovnpBNrfYGvbAvinwfmXgH4bMKJEdX0stBgL9JIPXbn2wyt8AbSyx74g8OZfPRgOKcD0utWP/6Hsf2xwPxRkWy0suWmq039iDuGW+h/Y2OmOxZXiM0aqJl8pwN97W/ZuRHzRw24FmYZnaUBHkACFxR2Fmr+52xE02WRlKCdZRw/J8LTMQsv5lBYV7f7YquWygDNq5A8u+OkfxH4BJkZ3zMNiBzdgfQTzB9rxzaSdpJDp3v/AIThldUaXPTk1PvwHJxDRsg0/AwTnEnmhLPCzIovXQsD+tYGysSJu3qb+nxgmTjb6fLXl270L/oMJ3g0yXpe9gHB8iLBe1U8jy1frh7neHUmpG8yMfUD9S/I6j3GE/FOMvLGAfy1pFUB8YiyPFGUg3gvc/UVwenH+mjzJxSeYUhFii/Othg7IZnNOWCLencjBfBsqrPLIL+nUtGgO9977e+GPhjNaBK1WSD++I2vAYabXbX7AfDs/O8kYKPSuuo8tI1C/wBN8dj8UwpLBGP9Lq23OuW3wSD9scOi4q0ckiNtZsjuCLBH64aeGfEkgzcZnkZssl2DVDtqIF184VwfRTrSum3Za8zk3LtrzOmKIevVVb8ie1Ac/fB/BvFCwRLEFEsf0q8VHUT3rriw/wDX8m6FQIiHFEALuD0254pzQ5GOS8uWaRDpkClmC2p3bnQHKz3wlWUW+wyTwDIR5isjBjqZVLKdJNkbbNQvnhtJxZyBlsvpDqAQOgVSOnbkPvj3wvxdmhCvzXb5o88CeG/DsrZjNTLNoHmFVAQEbgPv12LVhGmxrS5CuIeIcxCURsvI8j3pCDUNq3J5KN+ZrBeTnEoWBYDHAo9ZdSnYgINjd3Z2r3wuyU+ZBzMU8gaQPSsNho0qVodOfL5wml8SSmRoWZQUIDNfsDy+Dhgfka+IOEQf9RAcsMvLFUh26PYFnkwYA2OhwV4LyzHMyQfiHkiVCy0d1AfSAe9jEPibjWXky8MEf8yQSqVo7g9/uaFfOGGX4s+Qy6w+UDoUJGV5seYXv/y8G8ApkP8AFnhMs2WjMUMkjRud0W6WiCe9bDHEDmiDsf0OPpvhGfZMvGJDb6RrP/sdz++OEeNZo5c0JY0jAk10EFXpkZbPdiADe3P2xfoTvBn1odlfNut6gCOh64jjKmmY6qNFT/zfBEqLqOsFdum1HoaxpmoDCzQyx047ghh/89saTOHZloNIaNdDrvV2MCfhGmuUBV61dWfjEU2QkiFlHG1kkdOmMin254JCNlLcwLG36YzG0uVa7DA3vse/T5xmIA+u0jVcc98Y8a/n6cv9f5rG3/zj3GYxSZsihKvDpcybmayB6d6r4rlg7wHwUQtKWJYswNk2RQqr7c/1xmMxI8klwdJ4ZkkSyqgFt2IHPHnFsuWaMqaAf1e60dv1rHmMwX9Ii+oK83AuY4gBtjMZiSeBorIQ8autMAfnCQ5KPKt/KUIshsgDbV9u4H7YzGYjeCR5JeLLHNl5IpBaujAj5Bx8yQgRgaRZ5fOMxmHLNNcsyRW7H9R/nAZ1K/q29gcZjMWJJAlJvLY44JwX8QLZtKD9cT8Y8Oxx7wSFq/1CsZjMUOTTN+nowlBNrNHmSWeHL+ctMkoKsLqiMD5DidIehIxmMwUlJNiyk9NxS4aD/FGQX8Nl5xzA0N79sJMlM/5Lo+/PGYzBi/RYJRT19vsMuC5vy3Ln03sdIF+5+cdF/hxw+TTMyMsu2gUNAC2W3uizHaybxmMwk3gq1IpUxHkHzR1RwIInDyUGKlNrY3VkEe22Oh+FeO+ZlgAmlxYKA83678t2s3jMZhJ+CqGVbEWUyEkudfVKyM1tIv1C1AAC9tqH2xvmuCjJzqI9UzZhmJMjLsduwG1X+mMxmFT6GYVnvDkUKyZjYy6vM+kDdRyXtsOv64M4LxrL5qIsVs2VsruNhdHoffGYzA8hpG3C8hINf4h0dAQFK2GZT/qFUpG30nf2xpPwXLQFp4IkCBSZF07gXZYE/uP9hjMZiJ5oFYEH8SOHwy5JpgoDxCwa5i91Ptjjc+fLFSxLFdgW3IFVX2xmMxs+HzEy66phLcWZhTEkYHyulgy6RvyPUe4xmMxeUEc0bKaDXXXGYzGYgD//2Q=="/>
          <p:cNvSpPr>
            <a:spLocks noChangeAspect="1" noChangeArrowheads="1"/>
          </p:cNvSpPr>
          <p:nvPr/>
        </p:nvSpPr>
        <p:spPr bwMode="auto">
          <a:xfrm>
            <a:off x="307976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https://encrypted-tbn0.gstatic.com/images?q=tbn:ANd9GcRfgWDZKR8WHKZxftz4G1xt_0a764EGTbe-GWVgnHtJGz0KdkT8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92204"/>
            <a:ext cx="1107207" cy="7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talian-sausage-zuke-pas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247514"/>
            <a:ext cx="2411369" cy="16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901331"/>
              </p:ext>
            </p:extLst>
          </p:nvPr>
        </p:nvGraphicFramePr>
        <p:xfrm>
          <a:off x="827586" y="928670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9512" y="1340768"/>
            <a:ext cx="8964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pt-BR" sz="2400" b="1" dirty="0" smtClean="0"/>
              <a:t>1. Make a variety of minimally processed plant foods the basis of your diet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pt-BR" sz="2400" b="1" dirty="0"/>
          </a:p>
          <a:p>
            <a:r>
              <a:rPr lang="en-US" altLang="pt-BR" sz="2400" b="1" dirty="0" smtClean="0"/>
              <a:t>2. Use </a:t>
            </a:r>
            <a:r>
              <a:rPr lang="en-US" altLang="pt-BR" sz="2400" b="1" dirty="0"/>
              <a:t>oils, fats, sugar and salt in moderation </a:t>
            </a:r>
            <a:r>
              <a:rPr lang="en-US" altLang="pt-BR" sz="2400" b="1" dirty="0" smtClean="0"/>
              <a:t>for seasoning and cooking minimally processed foods and to create culinary preparations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alt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altLang="pt-BR" sz="2400" b="1" dirty="0"/>
          </a:p>
          <a:p>
            <a:r>
              <a:rPr lang="pt-BR" altLang="pt-BR" sz="2400" b="1" dirty="0" smtClean="0"/>
              <a:t>3. </a:t>
            </a:r>
            <a:r>
              <a:rPr lang="pt-BR" altLang="pt-BR" sz="2400" b="1" dirty="0" err="1" smtClean="0"/>
              <a:t>Limit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processed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foods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to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small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amounts</a:t>
            </a:r>
            <a:r>
              <a:rPr lang="pt-BR" altLang="pt-BR" sz="2400" b="1" dirty="0" smtClean="0"/>
              <a:t> as </a:t>
            </a:r>
            <a:r>
              <a:rPr lang="pt-BR" altLang="pt-BR" sz="2400" b="1" dirty="0" err="1" smtClean="0"/>
              <a:t>part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of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freshly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prepared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dishes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and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meals</a:t>
            </a:r>
            <a:endParaRPr lang="en-US" altLang="pt-BR" sz="2400" b="1" dirty="0" smtClean="0"/>
          </a:p>
          <a:p>
            <a:endParaRPr lang="pt-BR" altLang="pt-BR" sz="2400" b="1" dirty="0"/>
          </a:p>
          <a:p>
            <a:r>
              <a:rPr lang="pt-BR" altLang="pt-BR" sz="2400" b="1" dirty="0" smtClean="0"/>
              <a:t>4. </a:t>
            </a:r>
            <a:r>
              <a:rPr lang="pt-BR" altLang="pt-BR" sz="2400" b="1" dirty="0" err="1" smtClean="0"/>
              <a:t>Avoid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ultra-processed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food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and</a:t>
            </a:r>
            <a:r>
              <a:rPr lang="pt-BR" altLang="pt-BR" sz="2400" b="1" dirty="0" smtClean="0"/>
              <a:t> drink </a:t>
            </a:r>
            <a:r>
              <a:rPr lang="pt-BR" altLang="pt-BR" sz="2400" b="1" dirty="0" err="1" smtClean="0"/>
              <a:t>products</a:t>
            </a:r>
            <a:endParaRPr lang="en-US" alt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 rot="1121375">
            <a:off x="572540" y="2608993"/>
            <a:ext cx="7998921" cy="2111216"/>
          </a:xfrm>
          <a:prstGeom prst="roundRect">
            <a:avLst/>
          </a:prstGeom>
          <a:solidFill>
            <a:srgbClr val="00EE6C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The golden rule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Always </a:t>
            </a:r>
            <a:r>
              <a:rPr lang="en-US" sz="2800" b="1" dirty="0" smtClean="0">
                <a:solidFill>
                  <a:schemeClr val="tx1"/>
                </a:solidFill>
              </a:rPr>
              <a:t>prefer a variety of minimally processed foods and freshly prepared dishes and meals to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ultra-processed products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778139" y="231035"/>
            <a:ext cx="352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smtClean="0"/>
              <a:t>Chapter 2. Choosing foods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62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3210"/>
            <a:ext cx="1088532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756580" y="0"/>
            <a:ext cx="331235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236296" y="-27384"/>
            <a:ext cx="3312356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2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CaixaDeTexto 1"/>
          <p:cNvSpPr txBox="1">
            <a:spLocks noChangeArrowheads="1"/>
          </p:cNvSpPr>
          <p:nvPr/>
        </p:nvSpPr>
        <p:spPr bwMode="auto">
          <a:xfrm>
            <a:off x="1214416" y="3481844"/>
            <a:ext cx="3113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Milk, couscous, egg, banana</a:t>
            </a:r>
          </a:p>
          <a:p>
            <a:pPr algn="ctr"/>
            <a:r>
              <a:rPr lang="en-US" altLang="pt-BR" sz="1400" i="1" dirty="0" smtClean="0"/>
              <a:t>Man, 20, North-East region</a:t>
            </a:r>
            <a:endParaRPr lang="en-US" altLang="pt-BR" sz="1400" i="1" dirty="0"/>
          </a:p>
        </p:txBody>
      </p:sp>
      <p:sp>
        <p:nvSpPr>
          <p:cNvPr id="17415" name="CaixaDeTexto 7"/>
          <p:cNvSpPr txBox="1">
            <a:spLocks noChangeArrowheads="1"/>
          </p:cNvSpPr>
          <p:nvPr/>
        </p:nvSpPr>
        <p:spPr bwMode="auto">
          <a:xfrm>
            <a:off x="4286248" y="3481844"/>
            <a:ext cx="3500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Orange juice,  roll,</a:t>
            </a:r>
            <a:r>
              <a:rPr lang="en-US" altLang="pt-BR" sz="14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1400" b="1" dirty="0" smtClean="0"/>
              <a:t>butter, papaya </a:t>
            </a:r>
            <a:r>
              <a:rPr lang="en-US" altLang="pt-BR" sz="1400" i="1" dirty="0" smtClean="0"/>
              <a:t>Woman, 44, South region</a:t>
            </a:r>
            <a:endParaRPr lang="en-US" altLang="pt-BR" sz="1400" i="1" dirty="0"/>
          </a:p>
        </p:txBody>
      </p:sp>
      <p:sp>
        <p:nvSpPr>
          <p:cNvPr id="17416" name="CaixaDeTexto 9"/>
          <p:cNvSpPr txBox="1">
            <a:spLocks noChangeArrowheads="1"/>
          </p:cNvSpPr>
          <p:nvPr/>
        </p:nvSpPr>
        <p:spPr bwMode="auto">
          <a:xfrm>
            <a:off x="1165225" y="6218148"/>
            <a:ext cx="328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400" b="1" dirty="0" smtClean="0"/>
              <a:t>Coffee with milk, tapioca, banana</a:t>
            </a:r>
          </a:p>
          <a:p>
            <a:pPr algn="ctr"/>
            <a:r>
              <a:rPr lang="en-US" altLang="pt-BR" sz="1400" i="1" dirty="0" smtClean="0"/>
              <a:t>Woman, 58, North region</a:t>
            </a:r>
            <a:endParaRPr lang="en-US" altLang="pt-BR" sz="1400" i="1" dirty="0"/>
          </a:p>
        </p:txBody>
      </p:sp>
      <p:sp>
        <p:nvSpPr>
          <p:cNvPr id="17417" name="CaixaDeTexto 11"/>
          <p:cNvSpPr txBox="1">
            <a:spLocks noChangeArrowheads="1"/>
          </p:cNvSpPr>
          <p:nvPr/>
        </p:nvSpPr>
        <p:spPr bwMode="auto">
          <a:xfrm>
            <a:off x="4429124" y="6218148"/>
            <a:ext cx="3214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Coffee with milk, corn cake, melon </a:t>
            </a:r>
          </a:p>
          <a:p>
            <a:pPr algn="ctr"/>
            <a:r>
              <a:rPr lang="en-US" altLang="pt-BR" sz="1400" i="1" dirty="0" smtClean="0"/>
              <a:t>Woman, 34, Mid-West region</a:t>
            </a:r>
            <a:endParaRPr lang="en-US" altLang="pt-BR" sz="1400" i="1" dirty="0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3608"/>
            <a:ext cx="3095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86" y="1443608"/>
            <a:ext cx="3168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17" y="4151337"/>
            <a:ext cx="30956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86" y="4151337"/>
            <a:ext cx="3143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00034" y="15009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2400"/>
              </a:spcAft>
              <a:buNone/>
              <a:defRPr/>
            </a:pPr>
            <a:r>
              <a:rPr lang="en-US" altLang="pt-BR" sz="2400" b="1" dirty="0" smtClean="0"/>
              <a:t>Chapter 3. From foods to meals </a:t>
            </a:r>
            <a:endParaRPr lang="en-US" altLang="pt-BR" sz="2400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47664" y="404664"/>
            <a:ext cx="612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 smtClean="0"/>
              <a:t>Examples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meals</a:t>
            </a:r>
            <a:r>
              <a:rPr lang="pt-BR" i="1" dirty="0" smtClean="0"/>
              <a:t> </a:t>
            </a:r>
            <a:r>
              <a:rPr lang="pt-BR" i="1" dirty="0" err="1" smtClean="0"/>
              <a:t>taken</a:t>
            </a:r>
            <a:r>
              <a:rPr lang="pt-BR" i="1" dirty="0" smtClean="0"/>
              <a:t> </a:t>
            </a:r>
            <a:r>
              <a:rPr lang="pt-BR" i="1" dirty="0" err="1" smtClean="0"/>
              <a:t>from</a:t>
            </a:r>
            <a:r>
              <a:rPr lang="pt-BR" i="1" dirty="0" smtClean="0"/>
              <a:t> </a:t>
            </a:r>
            <a:r>
              <a:rPr lang="pt-BR" i="1" dirty="0" err="1" smtClean="0"/>
              <a:t>Brazilians</a:t>
            </a:r>
            <a:r>
              <a:rPr lang="pt-BR" i="1" dirty="0" smtClean="0"/>
              <a:t> </a:t>
            </a:r>
            <a:r>
              <a:rPr lang="pt-BR" i="1" dirty="0" err="1" smtClean="0"/>
              <a:t>who</a:t>
            </a:r>
            <a:r>
              <a:rPr lang="pt-BR" i="1" dirty="0" smtClean="0"/>
              <a:t> base </a:t>
            </a:r>
            <a:r>
              <a:rPr lang="pt-BR" i="1" dirty="0" err="1" smtClean="0"/>
              <a:t>their</a:t>
            </a:r>
            <a:r>
              <a:rPr lang="pt-BR" i="1" dirty="0" smtClean="0"/>
              <a:t> diet</a:t>
            </a:r>
          </a:p>
          <a:p>
            <a:pPr algn="ctr"/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minimally</a:t>
            </a:r>
            <a:r>
              <a:rPr lang="pt-BR" i="1" dirty="0" smtClean="0"/>
              <a:t> </a:t>
            </a:r>
            <a:r>
              <a:rPr lang="pt-BR" i="1" dirty="0" err="1" smtClean="0"/>
              <a:t>processed</a:t>
            </a:r>
            <a:r>
              <a:rPr lang="pt-BR" i="1" dirty="0" smtClean="0"/>
              <a:t> </a:t>
            </a:r>
            <a:r>
              <a:rPr lang="pt-BR" i="1" dirty="0" err="1" smtClean="0"/>
              <a:t>foods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freshly</a:t>
            </a:r>
            <a:r>
              <a:rPr lang="pt-BR" i="1" dirty="0" smtClean="0"/>
              <a:t> </a:t>
            </a:r>
            <a:r>
              <a:rPr lang="pt-BR" i="1" dirty="0" err="1" smtClean="0"/>
              <a:t>prepared</a:t>
            </a:r>
            <a:r>
              <a:rPr lang="pt-BR" i="1" dirty="0" smtClean="0"/>
              <a:t> </a:t>
            </a:r>
            <a:r>
              <a:rPr lang="pt-BR" i="1" dirty="0" err="1" smtClean="0"/>
              <a:t>dishes</a:t>
            </a:r>
            <a:endParaRPr lang="pt-BR" i="1" dirty="0"/>
          </a:p>
        </p:txBody>
      </p:sp>
      <p:sp>
        <p:nvSpPr>
          <p:cNvPr id="17" name="Retângulo 16"/>
          <p:cNvSpPr/>
          <p:nvPr/>
        </p:nvSpPr>
        <p:spPr>
          <a:xfrm>
            <a:off x="3684970" y="1052736"/>
            <a:ext cx="1391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Breakfast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CaixaDeTexto 6"/>
          <p:cNvSpPr txBox="1">
            <a:spLocks noChangeArrowheads="1"/>
          </p:cNvSpPr>
          <p:nvPr/>
        </p:nvSpPr>
        <p:spPr bwMode="auto">
          <a:xfrm>
            <a:off x="1163640" y="3410416"/>
            <a:ext cx="32845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Lettuce, rice, lenti</a:t>
            </a:r>
            <a:r>
              <a:rPr lang="en-US" alt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s, roast</a:t>
            </a:r>
            <a:r>
              <a:rPr lang="en-US" altLang="pt-BR" sz="1400" b="1" dirty="0" smtClean="0"/>
              <a:t> pork</a:t>
            </a:r>
            <a:r>
              <a:rPr lang="en-US" altLang="pt-BR" sz="1400" b="1" dirty="0" smtClean="0">
                <a:solidFill>
                  <a:srgbClr val="0070C0"/>
                </a:solidFill>
              </a:rPr>
              <a:t>, </a:t>
            </a:r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potatoes, sautéed cabbage, pineapple</a:t>
            </a:r>
          </a:p>
          <a:p>
            <a:pPr algn="ctr"/>
            <a:r>
              <a:rPr lang="en-US" altLang="pt-B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Man, 43, South region</a:t>
            </a:r>
            <a:endParaRPr lang="en-US" altLang="pt-B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9" name="CaixaDeTexto 7"/>
          <p:cNvSpPr txBox="1">
            <a:spLocks noChangeArrowheads="1"/>
          </p:cNvSpPr>
          <p:nvPr/>
        </p:nvSpPr>
        <p:spPr bwMode="auto">
          <a:xfrm>
            <a:off x="4355976" y="3409836"/>
            <a:ext cx="357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Rice, beans, corn mash, squash, okra, papaya</a:t>
            </a:r>
          </a:p>
          <a:p>
            <a:pPr algn="ctr"/>
            <a:r>
              <a:rPr lang="en-US" altLang="pt-B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Woman, 49, South region</a:t>
            </a:r>
            <a:endParaRPr lang="en-US" altLang="pt-B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40" name="CaixaDeTexto 8"/>
          <p:cNvSpPr txBox="1">
            <a:spLocks noChangeArrowheads="1"/>
          </p:cNvSpPr>
          <p:nvPr/>
        </p:nvSpPr>
        <p:spPr bwMode="auto">
          <a:xfrm>
            <a:off x="1214415" y="6237312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Tomatoes, rice, beans, beef, fruit salad </a:t>
            </a:r>
            <a:r>
              <a:rPr lang="en-US" altLang="pt-B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Man, 50, Mid-West region</a:t>
            </a:r>
            <a:endParaRPr lang="en-US" altLang="pt-B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357686" y="6165304"/>
            <a:ext cx="3357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Lettuce, tomato, beans, manioc </a:t>
            </a:r>
            <a:r>
              <a:rPr lang="en-US" altLang="pt-BR" sz="1400" b="1" dirty="0" smtClean="0"/>
              <a:t>grits,</a:t>
            </a:r>
            <a:r>
              <a:rPr lang="en-US" altLang="pt-BR" sz="1400" b="1" dirty="0" smtClean="0">
                <a:solidFill>
                  <a:srgbClr val="FF0000"/>
                </a:solidFill>
              </a:rPr>
              <a:t> </a:t>
            </a:r>
            <a:r>
              <a:rPr lang="en-US" alt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stewed fish, coconut</a:t>
            </a:r>
          </a:p>
          <a:p>
            <a:pPr algn="ctr"/>
            <a:r>
              <a:rPr lang="en-US" altLang="pt-B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Man, 28, North-East region</a:t>
            </a:r>
          </a:p>
        </p:txBody>
      </p:sp>
      <p:pic>
        <p:nvPicPr>
          <p:cNvPr id="1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69" y="1400175"/>
            <a:ext cx="3038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88" y="1412776"/>
            <a:ext cx="30765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90" y="4189437"/>
            <a:ext cx="30384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4189437"/>
            <a:ext cx="3086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763689" y="15009"/>
            <a:ext cx="52565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2400"/>
              </a:spcAft>
              <a:buNone/>
              <a:defRPr/>
            </a:pPr>
            <a:r>
              <a:rPr lang="en-US" altLang="pt-BR" sz="2400" b="1" dirty="0" smtClean="0"/>
              <a:t>Chapter 3. From foods to meals</a:t>
            </a:r>
          </a:p>
          <a:p>
            <a:pPr marL="0" indent="0" algn="ctr">
              <a:spcAft>
                <a:spcPts val="2400"/>
              </a:spcAft>
              <a:buNone/>
              <a:defRPr/>
            </a:pPr>
            <a:endParaRPr lang="en-US" alt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3923928" y="1023119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Lunch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547664" y="404664"/>
            <a:ext cx="612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 smtClean="0"/>
              <a:t>Examples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meals</a:t>
            </a:r>
            <a:r>
              <a:rPr lang="pt-BR" i="1" dirty="0" smtClean="0"/>
              <a:t> </a:t>
            </a:r>
            <a:r>
              <a:rPr lang="pt-BR" i="1" dirty="0" err="1" smtClean="0"/>
              <a:t>taken</a:t>
            </a:r>
            <a:r>
              <a:rPr lang="pt-BR" i="1" dirty="0" smtClean="0"/>
              <a:t> </a:t>
            </a:r>
            <a:r>
              <a:rPr lang="pt-BR" i="1" dirty="0" err="1" smtClean="0"/>
              <a:t>from</a:t>
            </a:r>
            <a:r>
              <a:rPr lang="pt-BR" i="1" dirty="0" smtClean="0"/>
              <a:t> </a:t>
            </a:r>
            <a:r>
              <a:rPr lang="pt-BR" i="1" dirty="0" err="1" smtClean="0"/>
              <a:t>Brazilians</a:t>
            </a:r>
            <a:r>
              <a:rPr lang="pt-BR" i="1" dirty="0" smtClean="0"/>
              <a:t> </a:t>
            </a:r>
            <a:r>
              <a:rPr lang="pt-BR" i="1" dirty="0" err="1" smtClean="0"/>
              <a:t>who</a:t>
            </a:r>
            <a:r>
              <a:rPr lang="pt-BR" i="1" dirty="0" smtClean="0"/>
              <a:t> base </a:t>
            </a:r>
            <a:r>
              <a:rPr lang="pt-BR" i="1" dirty="0" err="1" smtClean="0"/>
              <a:t>their</a:t>
            </a:r>
            <a:r>
              <a:rPr lang="pt-BR" i="1" dirty="0" smtClean="0"/>
              <a:t> diet</a:t>
            </a:r>
          </a:p>
          <a:p>
            <a:pPr algn="ctr"/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minimally</a:t>
            </a:r>
            <a:r>
              <a:rPr lang="pt-BR" i="1" dirty="0" smtClean="0"/>
              <a:t> </a:t>
            </a:r>
            <a:r>
              <a:rPr lang="pt-BR" i="1" dirty="0" err="1" smtClean="0"/>
              <a:t>processed</a:t>
            </a:r>
            <a:r>
              <a:rPr lang="pt-BR" i="1" dirty="0" smtClean="0"/>
              <a:t> </a:t>
            </a:r>
            <a:r>
              <a:rPr lang="pt-BR" i="1" dirty="0" err="1" smtClean="0"/>
              <a:t>foods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freshly</a:t>
            </a:r>
            <a:r>
              <a:rPr lang="pt-BR" i="1" dirty="0" smtClean="0"/>
              <a:t> </a:t>
            </a:r>
            <a:r>
              <a:rPr lang="pt-BR" i="1" dirty="0" err="1" smtClean="0"/>
              <a:t>prepared</a:t>
            </a:r>
            <a:r>
              <a:rPr lang="pt-BR" i="1" dirty="0" smtClean="0"/>
              <a:t> </a:t>
            </a:r>
            <a:r>
              <a:rPr lang="pt-BR" i="1" dirty="0" err="1" smtClean="0"/>
              <a:t>dishes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882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46166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altLang="pt-BR" sz="2400" b="1" dirty="0" smtClean="0"/>
              <a:t>Dinner</a:t>
            </a:r>
            <a:endParaRPr lang="en-US" altLang="pt-BR" sz="2400" b="1" dirty="0"/>
          </a:p>
        </p:txBody>
      </p:sp>
      <p:sp>
        <p:nvSpPr>
          <p:cNvPr id="19461" name="CaixaDeTexto 6"/>
          <p:cNvSpPr txBox="1">
            <a:spLocks noChangeArrowheads="1"/>
          </p:cNvSpPr>
          <p:nvPr/>
        </p:nvSpPr>
        <p:spPr bwMode="auto">
          <a:xfrm>
            <a:off x="1214416" y="3481844"/>
            <a:ext cx="3502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Rice, beans, ground beef, vegetables</a:t>
            </a:r>
          </a:p>
          <a:p>
            <a:pPr algn="ctr"/>
            <a:r>
              <a:rPr lang="en-US" altLang="pt-BR" sz="1400" i="1" dirty="0" smtClean="0"/>
              <a:t>Woman, 28, Mid-West region</a:t>
            </a:r>
            <a:endParaRPr lang="en-US" altLang="pt-BR" sz="1400" i="1" dirty="0"/>
          </a:p>
        </p:txBody>
      </p:sp>
      <p:sp>
        <p:nvSpPr>
          <p:cNvPr id="19462" name="CaixaDeTexto 7"/>
          <p:cNvSpPr txBox="1">
            <a:spLocks noChangeArrowheads="1"/>
          </p:cNvSpPr>
          <p:nvPr/>
        </p:nvSpPr>
        <p:spPr bwMode="auto">
          <a:xfrm>
            <a:off x="4510090" y="3481844"/>
            <a:ext cx="3375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400" b="1" dirty="0" smtClean="0"/>
              <a:t>Rice, beans, beef liver, zucchini</a:t>
            </a:r>
          </a:p>
          <a:p>
            <a:pPr algn="ctr"/>
            <a:r>
              <a:rPr lang="en-US" altLang="pt-BR" sz="1400" i="1" dirty="0" smtClean="0"/>
              <a:t>Man, 33, South-East region</a:t>
            </a:r>
            <a:endParaRPr lang="en-US" altLang="pt-BR" sz="1400" i="1" dirty="0"/>
          </a:p>
        </p:txBody>
      </p:sp>
      <p:sp>
        <p:nvSpPr>
          <p:cNvPr id="19463" name="CaixaDeTexto 8"/>
          <p:cNvSpPr txBox="1">
            <a:spLocks noChangeArrowheads="1"/>
          </p:cNvSpPr>
          <p:nvPr/>
        </p:nvSpPr>
        <p:spPr bwMode="auto">
          <a:xfrm>
            <a:off x="1431927" y="6146140"/>
            <a:ext cx="314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Vegetable soup, </a:t>
            </a:r>
            <a:r>
              <a:rPr lang="en-US" altLang="pt-BR" sz="1400" b="1" dirty="0" err="1" smtClean="0"/>
              <a:t>açaí</a:t>
            </a:r>
            <a:r>
              <a:rPr lang="en-US" altLang="pt-BR" sz="1400" b="1" dirty="0" smtClean="0"/>
              <a:t>, cassava grits</a:t>
            </a:r>
          </a:p>
          <a:p>
            <a:pPr algn="ctr"/>
            <a:r>
              <a:rPr lang="en-US" altLang="pt-BR" sz="1400" i="1" dirty="0" smtClean="0"/>
              <a:t>Man, 15, North region</a:t>
            </a:r>
            <a:endParaRPr lang="en-US" altLang="pt-BR" sz="1400" i="1" dirty="0"/>
          </a:p>
        </p:txBody>
      </p:sp>
      <p:sp>
        <p:nvSpPr>
          <p:cNvPr id="19464" name="CaixaDeTexto 9"/>
          <p:cNvSpPr txBox="1">
            <a:spLocks noChangeArrowheads="1"/>
          </p:cNvSpPr>
          <p:nvPr/>
        </p:nvSpPr>
        <p:spPr bwMode="auto">
          <a:xfrm>
            <a:off x="4643438" y="6146140"/>
            <a:ext cx="3076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1400" b="1" dirty="0" smtClean="0"/>
              <a:t>Salad, pasta, chicken </a:t>
            </a:r>
          </a:p>
          <a:p>
            <a:pPr algn="ctr"/>
            <a:r>
              <a:rPr lang="en-US" altLang="pt-BR" sz="1400" i="1" dirty="0" smtClean="0"/>
              <a:t>Man, 45, South region</a:t>
            </a:r>
            <a:endParaRPr lang="en-US" altLang="pt-BR" sz="1400" i="1" dirty="0"/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10283"/>
            <a:ext cx="2990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69" y="1510283"/>
            <a:ext cx="30003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39" y="4155529"/>
            <a:ext cx="2990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94" y="4155529"/>
            <a:ext cx="2990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907704" y="15009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2400"/>
              </a:spcAft>
              <a:buNone/>
              <a:defRPr/>
            </a:pPr>
            <a:r>
              <a:rPr lang="en-US" altLang="pt-BR" sz="2400" b="1" dirty="0" smtClean="0"/>
              <a:t>Chapter 3. From foods to meals</a:t>
            </a:r>
            <a:endParaRPr lang="en-US" alt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547664" y="404664"/>
            <a:ext cx="612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err="1" smtClean="0"/>
              <a:t>Examples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meals</a:t>
            </a:r>
            <a:r>
              <a:rPr lang="pt-BR" i="1" dirty="0" smtClean="0"/>
              <a:t> </a:t>
            </a:r>
            <a:r>
              <a:rPr lang="pt-BR" i="1" dirty="0" err="1" smtClean="0"/>
              <a:t>taken</a:t>
            </a:r>
            <a:r>
              <a:rPr lang="pt-BR" i="1" dirty="0" smtClean="0"/>
              <a:t> </a:t>
            </a:r>
            <a:r>
              <a:rPr lang="pt-BR" i="1" dirty="0" err="1" smtClean="0"/>
              <a:t>from</a:t>
            </a:r>
            <a:r>
              <a:rPr lang="pt-BR" i="1" dirty="0" smtClean="0"/>
              <a:t> </a:t>
            </a:r>
            <a:r>
              <a:rPr lang="pt-BR" i="1" dirty="0" err="1" smtClean="0"/>
              <a:t>Brazilians</a:t>
            </a:r>
            <a:r>
              <a:rPr lang="pt-BR" i="1" dirty="0" smtClean="0"/>
              <a:t> </a:t>
            </a:r>
            <a:r>
              <a:rPr lang="pt-BR" i="1" dirty="0" err="1" smtClean="0"/>
              <a:t>who</a:t>
            </a:r>
            <a:r>
              <a:rPr lang="pt-BR" i="1" dirty="0" smtClean="0"/>
              <a:t> base </a:t>
            </a:r>
            <a:r>
              <a:rPr lang="pt-BR" i="1" dirty="0" err="1" smtClean="0"/>
              <a:t>their</a:t>
            </a:r>
            <a:r>
              <a:rPr lang="pt-BR" i="1" dirty="0" smtClean="0"/>
              <a:t> diet</a:t>
            </a:r>
          </a:p>
          <a:p>
            <a:pPr algn="ctr"/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minimally</a:t>
            </a:r>
            <a:r>
              <a:rPr lang="pt-BR" i="1" dirty="0" smtClean="0"/>
              <a:t> </a:t>
            </a:r>
            <a:r>
              <a:rPr lang="pt-BR" i="1" dirty="0" err="1" smtClean="0"/>
              <a:t>processed</a:t>
            </a:r>
            <a:r>
              <a:rPr lang="pt-BR" i="1" dirty="0" smtClean="0"/>
              <a:t> </a:t>
            </a:r>
            <a:r>
              <a:rPr lang="pt-BR" i="1" dirty="0" err="1" smtClean="0"/>
              <a:t>foods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freshly</a:t>
            </a:r>
            <a:r>
              <a:rPr lang="pt-BR" i="1" dirty="0" smtClean="0"/>
              <a:t> </a:t>
            </a:r>
            <a:r>
              <a:rPr lang="pt-BR" i="1" dirty="0" err="1" smtClean="0"/>
              <a:t>prepared</a:t>
            </a:r>
            <a:r>
              <a:rPr lang="pt-BR" i="1" dirty="0" smtClean="0"/>
              <a:t> </a:t>
            </a:r>
            <a:r>
              <a:rPr lang="pt-BR" i="1" dirty="0" err="1" smtClean="0"/>
              <a:t>dishes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87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aixaDeTexto 5"/>
          <p:cNvSpPr txBox="1">
            <a:spLocks noChangeArrowheads="1"/>
          </p:cNvSpPr>
          <p:nvPr/>
        </p:nvSpPr>
        <p:spPr bwMode="auto">
          <a:xfrm>
            <a:off x="0" y="23336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Beans and other pulses</a:t>
            </a:r>
          </a:p>
          <a:p>
            <a:endParaRPr lang="en-US" altLang="pt-BR" sz="2400" dirty="0"/>
          </a:p>
        </p:txBody>
      </p:sp>
      <p:sp>
        <p:nvSpPr>
          <p:cNvPr id="13" name="Seta para a esquerda e para a direita 12"/>
          <p:cNvSpPr/>
          <p:nvPr/>
        </p:nvSpPr>
        <p:spPr>
          <a:xfrm>
            <a:off x="2775224" y="4357688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Seta para a esquerda e para a direita 13"/>
          <p:cNvSpPr/>
          <p:nvPr/>
        </p:nvSpPr>
        <p:spPr>
          <a:xfrm>
            <a:off x="5903771" y="4357688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513" name="CaixaDeTexto 14"/>
          <p:cNvSpPr txBox="1">
            <a:spLocks noChangeArrowheads="1"/>
          </p:cNvSpPr>
          <p:nvPr/>
        </p:nvSpPr>
        <p:spPr bwMode="auto">
          <a:xfrm>
            <a:off x="214284" y="542925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Carioca beans</a:t>
            </a:r>
            <a:endParaRPr lang="en-US" altLang="en-US" sz="1400" b="1" dirty="0"/>
          </a:p>
        </p:txBody>
      </p:sp>
      <p:sp>
        <p:nvSpPr>
          <p:cNvPr id="21514" name="CaixaDeTexto 15"/>
          <p:cNvSpPr txBox="1">
            <a:spLocks noChangeArrowheads="1"/>
          </p:cNvSpPr>
          <p:nvPr/>
        </p:nvSpPr>
        <p:spPr bwMode="auto">
          <a:xfrm>
            <a:off x="7072332" y="5429250"/>
            <a:ext cx="1570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Black beans </a:t>
            </a:r>
            <a:endParaRPr lang="en-US" altLang="en-US" i="1" dirty="0"/>
          </a:p>
        </p:txBody>
      </p:sp>
      <p:sp>
        <p:nvSpPr>
          <p:cNvPr id="21515" name="CaixaDeTexto 16"/>
          <p:cNvSpPr txBox="1">
            <a:spLocks noChangeArrowheads="1"/>
          </p:cNvSpPr>
          <p:nvPr/>
        </p:nvSpPr>
        <p:spPr bwMode="auto">
          <a:xfrm>
            <a:off x="3643306" y="5429264"/>
            <a:ext cx="1882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Chickpea salad</a:t>
            </a:r>
            <a:endParaRPr lang="en-US" altLang="en-US" i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560763"/>
            <a:ext cx="25781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579813"/>
            <a:ext cx="25590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7" y="3536954"/>
            <a:ext cx="26146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>
                <a:latin typeface="+mj-lt"/>
              </a:rPr>
              <a:t>How</a:t>
            </a:r>
            <a:r>
              <a:rPr lang="pt-BR" altLang="pt-BR" sz="2400" b="1" dirty="0" smtClean="0">
                <a:latin typeface="+mj-lt"/>
              </a:rPr>
              <a:t> to </a:t>
            </a:r>
            <a:r>
              <a:rPr lang="pt-BR" altLang="pt-BR" sz="2400" b="1" dirty="0" err="1" smtClean="0">
                <a:latin typeface="+mj-lt"/>
              </a:rPr>
              <a:t>increase</a:t>
            </a:r>
            <a:r>
              <a:rPr lang="pt-BR" altLang="pt-BR" sz="2400" b="1" dirty="0" smtClean="0">
                <a:latin typeface="+mj-lt"/>
              </a:rPr>
              <a:t> </a:t>
            </a:r>
            <a:r>
              <a:rPr lang="pt-BR" altLang="pt-BR" sz="2400" b="1" dirty="0" err="1" smtClean="0">
                <a:latin typeface="+mj-lt"/>
              </a:rPr>
              <a:t>variety</a:t>
            </a:r>
            <a:endParaRPr lang="pt-BR" altLang="pt-BR" sz="2400" b="1" dirty="0" smtClean="0">
              <a:latin typeface="+mj-lt"/>
            </a:endParaRPr>
          </a:p>
          <a:p>
            <a:pPr algn="ctr">
              <a:defRPr/>
            </a:pPr>
            <a:endParaRPr lang="pt-BR" altLang="pt-BR" sz="2400" b="1" dirty="0" smtClean="0">
              <a:latin typeface="+mj-lt"/>
            </a:endParaRPr>
          </a:p>
          <a:p>
            <a:pPr algn="ctr">
              <a:defRPr/>
            </a:pPr>
            <a:r>
              <a:rPr lang="pt-BR" altLang="pt-BR" sz="2000" dirty="0" smtClean="0">
                <a:latin typeface="+mj-lt"/>
              </a:rPr>
              <a:t>Principal </a:t>
            </a:r>
            <a:r>
              <a:rPr lang="pt-BR" altLang="pt-BR" sz="2000" dirty="0">
                <a:latin typeface="+mj-lt"/>
              </a:rPr>
              <a:t>food </a:t>
            </a:r>
            <a:r>
              <a:rPr lang="pt-BR" altLang="pt-BR" sz="2000" dirty="0" err="1">
                <a:latin typeface="+mj-lt"/>
              </a:rPr>
              <a:t>groups</a:t>
            </a:r>
            <a:r>
              <a:rPr lang="pt-BR" altLang="pt-BR" sz="2000" dirty="0">
                <a:latin typeface="+mj-lt"/>
              </a:rPr>
              <a:t> </a:t>
            </a:r>
            <a:r>
              <a:rPr lang="pt-BR" altLang="pt-BR" sz="2000" dirty="0" smtClean="0">
                <a:latin typeface="+mj-lt"/>
              </a:rPr>
              <a:t>in </a:t>
            </a:r>
            <a:r>
              <a:rPr lang="pt-BR" altLang="pt-BR" sz="2000" dirty="0" err="1" smtClean="0">
                <a:latin typeface="+mj-lt"/>
              </a:rPr>
              <a:t>the</a:t>
            </a:r>
            <a:r>
              <a:rPr lang="pt-BR" altLang="pt-BR" sz="2000" dirty="0" smtClean="0">
                <a:latin typeface="+mj-lt"/>
              </a:rPr>
              <a:t> </a:t>
            </a:r>
            <a:r>
              <a:rPr lang="pt-BR" altLang="pt-BR" sz="2000" dirty="0" err="1" smtClean="0">
                <a:latin typeface="+mj-lt"/>
              </a:rPr>
              <a:t>Brazilian</a:t>
            </a:r>
            <a:r>
              <a:rPr lang="pt-BR" altLang="pt-BR" sz="2000" dirty="0" smtClean="0">
                <a:latin typeface="+mj-lt"/>
              </a:rPr>
              <a:t> </a:t>
            </a:r>
            <a:r>
              <a:rPr lang="pt-BR" altLang="pt-BR" sz="2000" dirty="0">
                <a:latin typeface="+mj-lt"/>
              </a:rPr>
              <a:t>diet, </a:t>
            </a:r>
            <a:r>
              <a:rPr lang="pt-BR" altLang="pt-BR" sz="2000" dirty="0" smtClean="0">
                <a:latin typeface="+mj-lt"/>
              </a:rPr>
              <a:t>                        </a:t>
            </a:r>
          </a:p>
          <a:p>
            <a:pPr algn="ctr">
              <a:defRPr/>
            </a:pPr>
            <a:r>
              <a:rPr lang="pt-BR" altLang="pt-BR" sz="2000" dirty="0" err="1" smtClean="0">
                <a:latin typeface="+mj-lt"/>
              </a:rPr>
              <a:t>varieties</a:t>
            </a:r>
            <a:r>
              <a:rPr lang="pt-BR" altLang="pt-BR" sz="2000" dirty="0" smtClean="0">
                <a:latin typeface="+mj-lt"/>
              </a:rPr>
              <a:t> </a:t>
            </a:r>
            <a:r>
              <a:rPr lang="pt-BR" altLang="pt-BR" sz="2000" dirty="0">
                <a:latin typeface="+mj-lt"/>
              </a:rPr>
              <a:t>within groups, </a:t>
            </a:r>
            <a:r>
              <a:rPr lang="pt-BR" altLang="pt-BR" sz="2000" dirty="0" err="1" smtClean="0">
                <a:latin typeface="+mj-lt"/>
              </a:rPr>
              <a:t>and</a:t>
            </a:r>
            <a:r>
              <a:rPr lang="pt-BR" altLang="pt-BR" sz="2000" dirty="0" smtClean="0">
                <a:latin typeface="+mj-lt"/>
              </a:rPr>
              <a:t> </a:t>
            </a:r>
            <a:r>
              <a:rPr lang="pt-BR" altLang="pt-BR" sz="2000" dirty="0" err="1" smtClean="0">
                <a:latin typeface="+mj-lt"/>
              </a:rPr>
              <a:t>culinary</a:t>
            </a:r>
            <a:r>
              <a:rPr lang="pt-BR" altLang="pt-BR" sz="2000" dirty="0" smtClean="0">
                <a:latin typeface="+mj-lt"/>
              </a:rPr>
              <a:t> uses</a:t>
            </a:r>
            <a:endParaRPr lang="pt-BR" altLang="pt-BR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aixaDeTexto 5"/>
          <p:cNvSpPr txBox="1">
            <a:spLocks noChangeArrowheads="1"/>
          </p:cNvSpPr>
          <p:nvPr/>
        </p:nvSpPr>
        <p:spPr bwMode="auto">
          <a:xfrm>
            <a:off x="0" y="2333629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Cereals</a:t>
            </a:r>
            <a:endParaRPr lang="en-US" altLang="pt-BR" sz="2400" b="1" dirty="0"/>
          </a:p>
        </p:txBody>
      </p:sp>
      <p:sp>
        <p:nvSpPr>
          <p:cNvPr id="22535" name="CaixaDeTexto 6"/>
          <p:cNvSpPr txBox="1">
            <a:spLocks noChangeArrowheads="1"/>
          </p:cNvSpPr>
          <p:nvPr/>
        </p:nvSpPr>
        <p:spPr bwMode="auto">
          <a:xfrm>
            <a:off x="0" y="5357826"/>
            <a:ext cx="2611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  Rice with vegetables </a:t>
            </a:r>
            <a:endParaRPr lang="en-US" altLang="en-US" i="1" dirty="0"/>
          </a:p>
        </p:txBody>
      </p:sp>
      <p:sp>
        <p:nvSpPr>
          <p:cNvPr id="22536" name="CaixaDeTexto 7"/>
          <p:cNvSpPr txBox="1">
            <a:spLocks noChangeArrowheads="1"/>
          </p:cNvSpPr>
          <p:nvPr/>
        </p:nvSpPr>
        <p:spPr bwMode="auto">
          <a:xfrm>
            <a:off x="2928926" y="5357826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Pasta with tomato and herbs</a:t>
            </a:r>
            <a:endParaRPr lang="en-US" altLang="en-US" i="1" dirty="0"/>
          </a:p>
        </p:txBody>
      </p:sp>
      <p:sp>
        <p:nvSpPr>
          <p:cNvPr id="22537" name="CaixaDeTexto 8"/>
          <p:cNvSpPr txBox="1">
            <a:spLocks noChangeArrowheads="1"/>
          </p:cNvSpPr>
          <p:nvPr/>
        </p:nvSpPr>
        <p:spPr bwMode="auto">
          <a:xfrm>
            <a:off x="6357950" y="535782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Polenta with tomato sauce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810849" y="414337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940152" y="414337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516313"/>
            <a:ext cx="25003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876"/>
            <a:ext cx="24574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40" y="3522663"/>
            <a:ext cx="2530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5"/>
          <p:cNvSpPr txBox="1">
            <a:spLocks noChangeArrowheads="1"/>
          </p:cNvSpPr>
          <p:nvPr/>
        </p:nvSpPr>
        <p:spPr bwMode="auto">
          <a:xfrm>
            <a:off x="0" y="23336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Roots and tubers</a:t>
            </a:r>
          </a:p>
          <a:p>
            <a:endParaRPr lang="en-US" altLang="pt-BR" sz="2400" dirty="0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2915816" y="4286254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6072200" y="4286256"/>
            <a:ext cx="428625" cy="214314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61" name="CaixaDeTexto 8"/>
          <p:cNvSpPr txBox="1">
            <a:spLocks noChangeArrowheads="1"/>
          </p:cNvSpPr>
          <p:nvPr/>
        </p:nvSpPr>
        <p:spPr bwMode="auto">
          <a:xfrm>
            <a:off x="1" y="5429250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Manioc with green onions</a:t>
            </a:r>
            <a:endParaRPr lang="en-US" altLang="en-US" i="1" dirty="0"/>
          </a:p>
        </p:txBody>
      </p:sp>
      <p:sp>
        <p:nvSpPr>
          <p:cNvPr id="23562" name="CaixaDeTexto 9"/>
          <p:cNvSpPr txBox="1">
            <a:spLocks noChangeArrowheads="1"/>
          </p:cNvSpPr>
          <p:nvPr/>
        </p:nvSpPr>
        <p:spPr bwMode="auto">
          <a:xfrm>
            <a:off x="3357556" y="5429250"/>
            <a:ext cx="277495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Mashed sweet potatoes</a:t>
            </a:r>
            <a:endParaRPr lang="en-US" altLang="en-US" i="1" dirty="0"/>
          </a:p>
        </p:txBody>
      </p:sp>
      <p:sp>
        <p:nvSpPr>
          <p:cNvPr id="23563" name="CaixaDeTexto 10"/>
          <p:cNvSpPr txBox="1">
            <a:spLocks noChangeArrowheads="1"/>
          </p:cNvSpPr>
          <p:nvPr/>
        </p:nvSpPr>
        <p:spPr bwMode="auto">
          <a:xfrm>
            <a:off x="6215074" y="5429250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Baked potatoes with herbs</a:t>
            </a:r>
            <a:endParaRPr lang="en-US" altLang="en-US" i="1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506792"/>
            <a:ext cx="26463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06792"/>
            <a:ext cx="2579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7" y="3506792"/>
            <a:ext cx="24685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5"/>
          <p:cNvSpPr txBox="1">
            <a:spLocks noChangeArrowheads="1"/>
          </p:cNvSpPr>
          <p:nvPr/>
        </p:nvSpPr>
        <p:spPr bwMode="auto">
          <a:xfrm>
            <a:off x="0" y="23336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Vegetables</a:t>
            </a:r>
          </a:p>
          <a:p>
            <a:endParaRPr lang="en-US" altLang="pt-BR" sz="2400" dirty="0"/>
          </a:p>
        </p:txBody>
      </p:sp>
      <p:sp>
        <p:nvSpPr>
          <p:cNvPr id="24583" name="CaixaDeTexto 6"/>
          <p:cNvSpPr txBox="1">
            <a:spLocks noChangeArrowheads="1"/>
          </p:cNvSpPr>
          <p:nvPr/>
        </p:nvSpPr>
        <p:spPr bwMode="auto">
          <a:xfrm>
            <a:off x="142844" y="5429250"/>
            <a:ext cx="2586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Squash. onion, herbs</a:t>
            </a:r>
            <a:endParaRPr lang="en-US" altLang="en-US" i="1" dirty="0"/>
          </a:p>
        </p:txBody>
      </p:sp>
      <p:sp>
        <p:nvSpPr>
          <p:cNvPr id="24584" name="CaixaDeTexto 7"/>
          <p:cNvSpPr txBox="1">
            <a:spLocks noChangeArrowheads="1"/>
          </p:cNvSpPr>
          <p:nvPr/>
        </p:nvSpPr>
        <p:spPr bwMode="auto">
          <a:xfrm>
            <a:off x="3000374" y="5429250"/>
            <a:ext cx="3071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Lettuce salad, tomato, onion</a:t>
            </a:r>
            <a:endParaRPr lang="en-US" altLang="en-US" i="1" dirty="0"/>
          </a:p>
        </p:txBody>
      </p:sp>
      <p:sp>
        <p:nvSpPr>
          <p:cNvPr id="24585" name="CaixaDeTexto 8"/>
          <p:cNvSpPr txBox="1">
            <a:spLocks noChangeArrowheads="1"/>
          </p:cNvSpPr>
          <p:nvPr/>
        </p:nvSpPr>
        <p:spPr bwMode="auto">
          <a:xfrm>
            <a:off x="6286514" y="5416550"/>
            <a:ext cx="294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Various sautéed vegetables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699792" y="4214813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844395" y="4214818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7" y="3429004"/>
            <a:ext cx="24622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4"/>
            <a:ext cx="25669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7" y="3429004"/>
            <a:ext cx="26828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5"/>
          <p:cNvSpPr txBox="1">
            <a:spLocks noChangeArrowheads="1"/>
          </p:cNvSpPr>
          <p:nvPr/>
        </p:nvSpPr>
        <p:spPr bwMode="auto">
          <a:xfrm>
            <a:off x="0" y="23336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Fruits</a:t>
            </a:r>
          </a:p>
          <a:p>
            <a:endParaRPr lang="en-US" altLang="pt-BR" sz="2400" dirty="0"/>
          </a:p>
        </p:txBody>
      </p:sp>
      <p:sp>
        <p:nvSpPr>
          <p:cNvPr id="25607" name="CaixaDeTexto 6"/>
          <p:cNvSpPr txBox="1">
            <a:spLocks noChangeArrowheads="1"/>
          </p:cNvSpPr>
          <p:nvPr/>
        </p:nvSpPr>
        <p:spPr bwMode="auto">
          <a:xfrm>
            <a:off x="441326" y="5429250"/>
            <a:ext cx="148746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Fruit salad</a:t>
            </a:r>
            <a:endParaRPr lang="en-US" altLang="en-US" i="1" dirty="0"/>
          </a:p>
        </p:txBody>
      </p:sp>
      <p:sp>
        <p:nvSpPr>
          <p:cNvPr id="25608" name="CaixaDeTexto 7"/>
          <p:cNvSpPr txBox="1">
            <a:spLocks noChangeArrowheads="1"/>
          </p:cNvSpPr>
          <p:nvPr/>
        </p:nvSpPr>
        <p:spPr bwMode="auto">
          <a:xfrm>
            <a:off x="3668713" y="5429250"/>
            <a:ext cx="1626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 dirty="0" smtClean="0"/>
              <a:t>Variety of fruits</a:t>
            </a:r>
            <a:endParaRPr lang="en-US" altLang="en-US" i="1" dirty="0"/>
          </a:p>
        </p:txBody>
      </p:sp>
      <p:sp>
        <p:nvSpPr>
          <p:cNvPr id="25609" name="CaixaDeTexto 8"/>
          <p:cNvSpPr txBox="1">
            <a:spLocks noChangeArrowheads="1"/>
          </p:cNvSpPr>
          <p:nvPr/>
        </p:nvSpPr>
        <p:spPr bwMode="auto">
          <a:xfrm>
            <a:off x="6918325" y="5429250"/>
            <a:ext cx="1632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 dirty="0" smtClean="0"/>
              <a:t>Mango in salad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775224" y="4214813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929313" y="4214813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42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500442"/>
            <a:ext cx="26003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2" y="3500442"/>
            <a:ext cx="25733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aixaDeTexto 5"/>
          <p:cNvSpPr txBox="1">
            <a:spLocks noChangeArrowheads="1"/>
          </p:cNvSpPr>
          <p:nvPr/>
        </p:nvSpPr>
        <p:spPr bwMode="auto">
          <a:xfrm>
            <a:off x="0" y="2333629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Nuts</a:t>
            </a:r>
            <a:endParaRPr lang="en-US" altLang="pt-BR" sz="2400" b="1" dirty="0"/>
          </a:p>
        </p:txBody>
      </p:sp>
      <p:sp>
        <p:nvSpPr>
          <p:cNvPr id="26631" name="CaixaDeTexto 6"/>
          <p:cNvSpPr txBox="1">
            <a:spLocks noChangeArrowheads="1"/>
          </p:cNvSpPr>
          <p:nvPr/>
        </p:nvSpPr>
        <p:spPr bwMode="auto">
          <a:xfrm>
            <a:off x="254000" y="5357826"/>
            <a:ext cx="2246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Salad with cashews</a:t>
            </a:r>
            <a:endParaRPr lang="en-US" altLang="en-US" i="1" dirty="0"/>
          </a:p>
        </p:txBody>
      </p:sp>
      <p:sp>
        <p:nvSpPr>
          <p:cNvPr id="26632" name="CaixaDeTexto 7"/>
          <p:cNvSpPr txBox="1">
            <a:spLocks noChangeArrowheads="1"/>
          </p:cNvSpPr>
          <p:nvPr/>
        </p:nvSpPr>
        <p:spPr bwMode="auto">
          <a:xfrm>
            <a:off x="3429001" y="5429250"/>
            <a:ext cx="244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 dirty="0" smtClean="0"/>
              <a:t>Kebab roasted with nuts</a:t>
            </a:r>
            <a:endParaRPr lang="en-US" altLang="en-US" i="1" dirty="0"/>
          </a:p>
        </p:txBody>
      </p:sp>
      <p:sp>
        <p:nvSpPr>
          <p:cNvPr id="26633" name="CaixaDeTexto 8"/>
          <p:cNvSpPr txBox="1">
            <a:spLocks noChangeArrowheads="1"/>
          </p:cNvSpPr>
          <p:nvPr/>
        </p:nvSpPr>
        <p:spPr bwMode="auto">
          <a:xfrm>
            <a:off x="6954838" y="5429250"/>
            <a:ext cx="147481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Varied nuts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771801" y="4286254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940152" y="4286254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0" y="3490917"/>
            <a:ext cx="2546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2" y="3490917"/>
            <a:ext cx="26162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03617"/>
            <a:ext cx="26098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aixaDeTexto 5"/>
          <p:cNvSpPr txBox="1">
            <a:spLocks noChangeArrowheads="1"/>
          </p:cNvSpPr>
          <p:nvPr/>
        </p:nvSpPr>
        <p:spPr bwMode="auto">
          <a:xfrm>
            <a:off x="0" y="2333629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Milk</a:t>
            </a:r>
            <a:endParaRPr lang="en-US" altLang="pt-BR" sz="2400" b="1" dirty="0"/>
          </a:p>
        </p:txBody>
      </p:sp>
      <p:sp>
        <p:nvSpPr>
          <p:cNvPr id="27655" name="CaixaDeTexto 6"/>
          <p:cNvSpPr txBox="1">
            <a:spLocks noChangeArrowheads="1"/>
          </p:cNvSpPr>
          <p:nvPr/>
        </p:nvSpPr>
        <p:spPr bwMode="auto">
          <a:xfrm>
            <a:off x="401638" y="5286375"/>
            <a:ext cx="1812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Milk</a:t>
            </a:r>
            <a:endParaRPr lang="en-US" altLang="en-US" i="1" dirty="0"/>
          </a:p>
        </p:txBody>
      </p:sp>
      <p:sp>
        <p:nvSpPr>
          <p:cNvPr id="27656" name="CaixaDeTexto 7"/>
          <p:cNvSpPr txBox="1">
            <a:spLocks noChangeArrowheads="1"/>
          </p:cNvSpPr>
          <p:nvPr/>
        </p:nvSpPr>
        <p:spPr bwMode="auto">
          <a:xfrm>
            <a:off x="3000374" y="5286375"/>
            <a:ext cx="2643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      Papaya with milk</a:t>
            </a:r>
            <a:endParaRPr lang="en-US" altLang="en-US" i="1" dirty="0"/>
          </a:p>
        </p:txBody>
      </p:sp>
      <p:sp>
        <p:nvSpPr>
          <p:cNvPr id="27657" name="CaixaDeTexto 8"/>
          <p:cNvSpPr txBox="1">
            <a:spLocks noChangeArrowheads="1"/>
          </p:cNvSpPr>
          <p:nvPr/>
        </p:nvSpPr>
        <p:spPr bwMode="auto">
          <a:xfrm>
            <a:off x="6215074" y="5286387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Yoghurt with fresh fruit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702750" y="4071938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796137" y="4071938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2" y="3357567"/>
            <a:ext cx="24685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5098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357563"/>
            <a:ext cx="27035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756580" y="0"/>
            <a:ext cx="331235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236296" y="-27384"/>
            <a:ext cx="3312356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04664"/>
            <a:ext cx="975837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1044624" y="-27384"/>
            <a:ext cx="3888432" cy="7488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ttp://nupensusp.wix.com/nupens#!__englishttp://nuhttp://nupensusp.wix.com/nupens#!__english/new-brazilian-dietary-guidelinespensusp.wix.com/nupens#!__english/newhttp://nupensusp.wix.com/nupens#!__english/new-brazilian-dietary-guidelineshttp://nupensusp.wix.com/nupens#!__english/new-brazilian-dietary-guidelinhttp://nupensusp.wix.com/nupens#!__english/new-brazilian-dietary-guidelineseshttp://nupensusp.wix.com/nupens#!__english/new-brazilian-dietary-guidelineshttp://nupensusp.wix.com/nupens#!__english/new-brazilian-dietary-guidelines-brazilian-dietary-guidelinesh/new-brazilian-dietary-guideline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588224" y="404664"/>
            <a:ext cx="352839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867" y="5949280"/>
            <a:ext cx="9200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Download the English version at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nupensusp.wix.com/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nupens</a:t>
            </a:r>
            <a:r>
              <a:rPr lang="en-US" sz="2200" dirty="0" err="1"/>
              <a:t>nupens</a:t>
            </a:r>
            <a:r>
              <a:rPr lang="en-US" sz="2200" dirty="0"/>
              <a:t>#!__</a:t>
            </a:r>
            <a:r>
              <a:rPr lang="en-US" sz="2200" dirty="0" err="1"/>
              <a:t>english</a:t>
            </a:r>
            <a:r>
              <a:rPr lang="en-US" sz="2200" dirty="0"/>
              <a:t>/new-</a:t>
            </a:r>
            <a:r>
              <a:rPr lang="en-US" sz="2200" dirty="0" err="1"/>
              <a:t>brazilian</a:t>
            </a:r>
            <a:r>
              <a:rPr lang="en-US" sz="2200" dirty="0"/>
              <a:t>-dietary-guidelines</a:t>
            </a:r>
          </a:p>
          <a:p>
            <a:pPr algn="ctr"/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200" i="1" dirty="0"/>
          </a:p>
        </p:txBody>
      </p:sp>
    </p:spTree>
    <p:extLst>
      <p:ext uri="{BB962C8B-B14F-4D97-AF65-F5344CB8AC3E}">
        <p14:creationId xmlns:p14="http://schemas.microsoft.com/office/powerpoint/2010/main" val="27687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aixaDeTexto 5"/>
          <p:cNvSpPr txBox="1">
            <a:spLocks noChangeArrowheads="1"/>
          </p:cNvSpPr>
          <p:nvPr/>
        </p:nvSpPr>
        <p:spPr bwMode="auto">
          <a:xfrm>
            <a:off x="214282" y="2333625"/>
            <a:ext cx="892971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Meat, poultry, fish, seafood, eggs</a:t>
            </a:r>
          </a:p>
          <a:p>
            <a:endParaRPr lang="en-US" altLang="pt-BR" sz="2400" dirty="0"/>
          </a:p>
        </p:txBody>
      </p:sp>
      <p:sp>
        <p:nvSpPr>
          <p:cNvPr id="28679" name="CaixaDeTexto 6"/>
          <p:cNvSpPr txBox="1">
            <a:spLocks noChangeArrowheads="1"/>
          </p:cNvSpPr>
          <p:nvPr/>
        </p:nvSpPr>
        <p:spPr bwMode="auto">
          <a:xfrm>
            <a:off x="2" y="5072074"/>
            <a:ext cx="292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Grilled fish with potatoes</a:t>
            </a:r>
            <a:endParaRPr lang="en-US" altLang="en-US" i="1" dirty="0"/>
          </a:p>
        </p:txBody>
      </p:sp>
      <p:sp>
        <p:nvSpPr>
          <p:cNvPr id="28680" name="CaixaDeTexto 7"/>
          <p:cNvSpPr txBox="1">
            <a:spLocks noChangeArrowheads="1"/>
          </p:cNvSpPr>
          <p:nvPr/>
        </p:nvSpPr>
        <p:spPr bwMode="auto">
          <a:xfrm>
            <a:off x="2714612" y="5072074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/>
              <a:t>       Beef, potatoes, vegetables</a:t>
            </a:r>
            <a:endParaRPr lang="en-US" altLang="en-US" i="1" dirty="0"/>
          </a:p>
        </p:txBody>
      </p:sp>
      <p:sp>
        <p:nvSpPr>
          <p:cNvPr id="28681" name="CaixaDeTexto 8"/>
          <p:cNvSpPr txBox="1">
            <a:spLocks noChangeArrowheads="1"/>
          </p:cNvSpPr>
          <p:nvPr/>
        </p:nvSpPr>
        <p:spPr bwMode="auto">
          <a:xfrm>
            <a:off x="6000760" y="5072074"/>
            <a:ext cx="3143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</a:t>
            </a:r>
            <a:r>
              <a:rPr lang="en-US" altLang="en-US" i="1" dirty="0" err="1" smtClean="0"/>
              <a:t>Omelette</a:t>
            </a:r>
            <a:r>
              <a:rPr lang="en-US" altLang="en-US" i="1" dirty="0" smtClean="0"/>
              <a:t>, herbs, vegetables </a:t>
            </a:r>
            <a:endParaRPr lang="en-US" altLang="en-US" i="1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786063" y="3929063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857877" y="3929063"/>
            <a:ext cx="428625" cy="214312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5" y="3214688"/>
            <a:ext cx="24177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5" y="3240088"/>
            <a:ext cx="23764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7" y="3214692"/>
            <a:ext cx="2428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36528" y="692696"/>
            <a:ext cx="90439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2400" b="1" dirty="0" err="1" smtClean="0"/>
              <a:t>How</a:t>
            </a:r>
            <a:r>
              <a:rPr lang="pt-BR" altLang="pt-BR" sz="2400" b="1" dirty="0" smtClean="0"/>
              <a:t> to </a:t>
            </a:r>
            <a:r>
              <a:rPr lang="pt-BR" altLang="pt-BR" sz="2400" b="1" dirty="0" err="1" smtClean="0"/>
              <a:t>increase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variety</a:t>
            </a:r>
            <a:endParaRPr lang="pt-BR" altLang="pt-BR" sz="2400" b="1" dirty="0" smtClean="0"/>
          </a:p>
          <a:p>
            <a:pPr algn="ctr">
              <a:defRPr/>
            </a:pPr>
            <a:endParaRPr lang="pt-BR" altLang="pt-BR" sz="2400" b="1" dirty="0" smtClean="0"/>
          </a:p>
          <a:p>
            <a:pPr algn="ctr">
              <a:defRPr/>
            </a:pPr>
            <a:r>
              <a:rPr lang="pt-BR" altLang="pt-BR" sz="2000" dirty="0" smtClean="0"/>
              <a:t>Principal </a:t>
            </a:r>
            <a:r>
              <a:rPr lang="pt-BR" altLang="pt-BR" sz="2000" dirty="0" err="1" smtClean="0"/>
              <a:t>food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Brazilian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diet</a:t>
            </a:r>
            <a:r>
              <a:rPr lang="pt-BR" altLang="pt-BR" sz="2000" dirty="0" smtClean="0"/>
              <a:t>,                         </a:t>
            </a:r>
          </a:p>
          <a:p>
            <a:pPr algn="ctr">
              <a:defRPr/>
            </a:pPr>
            <a:r>
              <a:rPr lang="pt-BR" altLang="pt-BR" sz="2000" dirty="0" err="1" smtClean="0"/>
              <a:t>varieties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within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groups</a:t>
            </a:r>
            <a:r>
              <a:rPr lang="pt-BR" altLang="pt-BR" sz="2000" dirty="0" smtClean="0"/>
              <a:t>, </a:t>
            </a:r>
            <a:r>
              <a:rPr lang="pt-BR" altLang="pt-BR" sz="2000" dirty="0" err="1" smtClean="0"/>
              <a:t>and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culinary</a:t>
            </a:r>
            <a:r>
              <a:rPr lang="pt-BR" altLang="pt-BR" sz="2000" dirty="0" smtClean="0"/>
              <a:t>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" y="1071567"/>
            <a:ext cx="918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2400" b="1" dirty="0" smtClean="0"/>
              <a:t>And to drink every day...</a:t>
            </a:r>
            <a:endParaRPr lang="en-US" altLang="pt-BR" sz="2400" dirty="0" smtClean="0"/>
          </a:p>
        </p:txBody>
      </p:sp>
      <p:sp>
        <p:nvSpPr>
          <p:cNvPr id="29699" name="CaixaDeTexto 5"/>
          <p:cNvSpPr txBox="1">
            <a:spLocks noChangeArrowheads="1"/>
          </p:cNvSpPr>
          <p:nvPr/>
        </p:nvSpPr>
        <p:spPr bwMode="auto">
          <a:xfrm>
            <a:off x="0" y="233362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pt-BR" sz="2400" b="1" dirty="0" smtClean="0"/>
              <a:t>Water</a:t>
            </a:r>
          </a:p>
          <a:p>
            <a:pPr>
              <a:buFont typeface="Arial" charset="0"/>
              <a:buChar char="•"/>
            </a:pPr>
            <a:endParaRPr lang="en-US" altLang="pt-BR" sz="2400" dirty="0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847233" y="385762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6012161" y="385762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705" name="CaixaDeTexto 11"/>
          <p:cNvSpPr txBox="1">
            <a:spLocks noChangeArrowheads="1"/>
          </p:cNvSpPr>
          <p:nvPr/>
        </p:nvSpPr>
        <p:spPr bwMode="auto">
          <a:xfrm>
            <a:off x="401640" y="4929198"/>
            <a:ext cx="1670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From the tap</a:t>
            </a:r>
            <a:endParaRPr lang="en-US" altLang="en-US" i="1" dirty="0"/>
          </a:p>
        </p:txBody>
      </p:sp>
      <p:sp>
        <p:nvSpPr>
          <p:cNvPr id="29706" name="CaixaDeTexto 12"/>
          <p:cNvSpPr txBox="1">
            <a:spLocks noChangeArrowheads="1"/>
          </p:cNvSpPr>
          <p:nvPr/>
        </p:nvSpPr>
        <p:spPr bwMode="auto">
          <a:xfrm>
            <a:off x="3819527" y="4929198"/>
            <a:ext cx="1681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  Filtered</a:t>
            </a:r>
            <a:endParaRPr lang="en-US" altLang="en-US" i="1" dirty="0"/>
          </a:p>
        </p:txBody>
      </p:sp>
      <p:sp>
        <p:nvSpPr>
          <p:cNvPr id="29707" name="CaixaDeTexto 13"/>
          <p:cNvSpPr txBox="1">
            <a:spLocks noChangeArrowheads="1"/>
          </p:cNvSpPr>
          <p:nvPr/>
        </p:nvSpPr>
        <p:spPr bwMode="auto">
          <a:xfrm>
            <a:off x="7015164" y="4929198"/>
            <a:ext cx="1681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 smtClean="0"/>
              <a:t>       With lime</a:t>
            </a:r>
            <a:endParaRPr lang="en-US" altLang="en-US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2" y="3071813"/>
            <a:ext cx="2574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40" y="3067050"/>
            <a:ext cx="25701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90" y="3067050"/>
            <a:ext cx="250031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CaixaDeTexto 1"/>
          <p:cNvSpPr txBox="1"/>
          <p:nvPr/>
        </p:nvSpPr>
        <p:spPr>
          <a:xfrm>
            <a:off x="3357554" y="59399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 bottled water, please!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14313" y="1071567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pt-BR" sz="2400" b="1" dirty="0" smtClean="0">
                <a:latin typeface="+mj-lt"/>
              </a:rPr>
              <a:t>Foods and freshly-prepared dishes contain a lot of water</a:t>
            </a:r>
            <a:endParaRPr lang="en-US" altLang="pt-BR" sz="2400" b="1" dirty="0">
              <a:latin typeface="+mj-lt"/>
            </a:endParaRPr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714627" y="385762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6072188" y="3857629"/>
            <a:ext cx="428625" cy="214313"/>
          </a:xfrm>
          <a:prstGeom prst="leftRight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71813"/>
            <a:ext cx="2400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6" y="3071813"/>
            <a:ext cx="23955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5" y="3071813"/>
            <a:ext cx="25288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CaixaDeTexto 7"/>
          <p:cNvSpPr txBox="1"/>
          <p:nvPr/>
        </p:nvSpPr>
        <p:spPr>
          <a:xfrm>
            <a:off x="2915816" y="5939988"/>
            <a:ext cx="38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Most ultra-processed products don’t!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439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/>
          <p:cNvSpPr txBox="1">
            <a:spLocks noChangeArrowheads="1"/>
          </p:cNvSpPr>
          <p:nvPr/>
        </p:nvSpPr>
        <p:spPr bwMode="auto">
          <a:xfrm>
            <a:off x="249240" y="1500178"/>
            <a:ext cx="8785225" cy="47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pt-BR" sz="2000" b="1" i="1" dirty="0" smtClean="0">
                <a:latin typeface="+mj-lt"/>
              </a:rPr>
              <a:t> </a:t>
            </a:r>
            <a:endParaRPr lang="en-US" altLang="pt-BR" sz="2000" dirty="0" smtClean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pt-BR" sz="2800" b="1" i="1" dirty="0" smtClean="0">
                <a:solidFill>
                  <a:srgbClr val="00B050"/>
                </a:solidFill>
                <a:latin typeface="+mj-lt"/>
              </a:rPr>
              <a:t>Eat regularly and mindfully</a:t>
            </a:r>
            <a:endParaRPr lang="en-US" altLang="pt-BR" sz="2800" b="1" dirty="0" smtClean="0">
              <a:solidFill>
                <a:srgbClr val="00B050"/>
              </a:solidFill>
              <a:latin typeface="+mj-lt"/>
            </a:endParaRPr>
          </a:p>
          <a:p>
            <a:pPr eaLnBrk="0" hangingPunct="0">
              <a:spcAft>
                <a:spcPts val="0"/>
              </a:spcAft>
              <a:buFont typeface="Arial" charset="0"/>
              <a:buNone/>
              <a:defRPr/>
            </a:pPr>
            <a:r>
              <a:rPr lang="en-US" altLang="pt-BR" sz="2000" dirty="0" smtClean="0">
                <a:latin typeface="+mj-lt"/>
              </a:rPr>
              <a:t>Schedule daily meals at regular times. Focus on your food, enjoy it, eat slowly                                    and thoughtfully, and avoid being distracted.  Avoid eating between meals</a:t>
            </a:r>
          </a:p>
          <a:p>
            <a:pPr>
              <a:defRPr/>
            </a:pPr>
            <a:r>
              <a:rPr lang="en-US" altLang="pt-BR" sz="2000" b="1" i="1" dirty="0" smtClean="0">
                <a:latin typeface="+mj-lt"/>
              </a:rPr>
              <a:t> </a:t>
            </a:r>
            <a:endParaRPr lang="en-US" altLang="pt-BR" sz="20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rgbClr val="00B050"/>
                </a:solidFill>
                <a:latin typeface="+mj-lt"/>
              </a:rPr>
              <a:t>Eat in pleasant surroundings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pt-BR" sz="2000" dirty="0" smtClean="0">
                <a:latin typeface="+mj-lt"/>
              </a:rPr>
              <a:t>Make the room where you eat at home special, pleasant, quiet and attractive.                                Avoid noise and stress and places where you are liable to over-eat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altLang="pt-BR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rgbClr val="00B050"/>
                </a:solidFill>
                <a:latin typeface="+mj-lt"/>
              </a:rPr>
              <a:t>Eat in company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pt-BR" sz="2000" dirty="0" smtClean="0">
                <a:latin typeface="+mj-lt"/>
              </a:rPr>
              <a:t>Prefer eating with family, friends or colleagues, at home, at work, when eating out.  Share in acquiring, preparing and cooking meals, and clearing up afterwards  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altLang="pt-BR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altLang="pt-BR" dirty="0">
              <a:latin typeface="+mj-lt"/>
            </a:endParaRPr>
          </a:p>
        </p:txBody>
      </p: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254001" y="757238"/>
            <a:ext cx="8389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2400" b="1" dirty="0" smtClean="0">
                <a:latin typeface="+mj-lt"/>
              </a:rPr>
              <a:t>Chapter 4. Mindful eating and commensality </a:t>
            </a:r>
            <a:endParaRPr lang="en-US" altLang="pt-B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/>
          <p:cNvSpPr txBox="1">
            <a:spLocks noChangeArrowheads="1"/>
          </p:cNvSpPr>
          <p:nvPr/>
        </p:nvSpPr>
        <p:spPr bwMode="auto">
          <a:xfrm>
            <a:off x="144495" y="2275127"/>
            <a:ext cx="87852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chemeClr val="tx2"/>
                </a:solidFill>
                <a:latin typeface="+mj-lt"/>
              </a:rPr>
              <a:t>Supply and cost of minimally processed foods</a:t>
            </a: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altLang="pt-BR" sz="2800" b="1" i="1" dirty="0" smtClean="0">
              <a:solidFill>
                <a:schemeClr val="tx2"/>
              </a:solidFill>
              <a:latin typeface="+mj-lt"/>
            </a:endParaRP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chemeClr val="tx2"/>
                </a:solidFill>
              </a:rPr>
              <a:t>Lack of culinary skills</a:t>
            </a: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altLang="pt-BR" sz="2800" b="1" i="1" dirty="0" smtClean="0">
              <a:solidFill>
                <a:schemeClr val="tx2"/>
              </a:solidFill>
            </a:endParaRP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chemeClr val="tx2"/>
                </a:solidFill>
              </a:rPr>
              <a:t>Lack of time</a:t>
            </a: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altLang="pt-BR" sz="2800" b="1" i="1" dirty="0">
              <a:solidFill>
                <a:schemeClr val="tx2"/>
              </a:solidFill>
            </a:endParaRP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chemeClr val="tx2"/>
                </a:solidFill>
              </a:rPr>
              <a:t>Aggressive marketing of ultra-processed products</a:t>
            </a:r>
            <a:endParaRPr lang="en-US" altLang="pt-BR" sz="2800" b="1" i="1" dirty="0" smtClean="0">
              <a:solidFill>
                <a:schemeClr val="tx2"/>
              </a:solidFill>
              <a:latin typeface="+mj-lt"/>
            </a:endParaRP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altLang="pt-BR" sz="2800" b="1" i="1" dirty="0" smtClean="0">
              <a:solidFill>
                <a:schemeClr val="tx2"/>
              </a:solidFill>
              <a:latin typeface="+mj-lt"/>
            </a:endParaRPr>
          </a:p>
          <a:p>
            <a:pPr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pt-BR" sz="2800" b="1" i="1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7950" y="609883"/>
            <a:ext cx="8750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2400" b="1" dirty="0" smtClean="0">
                <a:latin typeface="+mj-lt"/>
              </a:rPr>
              <a:t>Chapter 5. Overcoming obstacles</a:t>
            </a:r>
          </a:p>
          <a:p>
            <a:pPr algn="ctr">
              <a:defRPr/>
            </a:pPr>
            <a:r>
              <a:rPr lang="en-US" altLang="pt-BR" sz="2400" i="1" dirty="0" smtClean="0">
                <a:latin typeface="+mj-lt"/>
              </a:rPr>
              <a:t>(or swimming against the tide)</a:t>
            </a:r>
          </a:p>
        </p:txBody>
      </p:sp>
    </p:spTree>
    <p:extLst>
      <p:ext uri="{BB962C8B-B14F-4D97-AF65-F5344CB8AC3E}">
        <p14:creationId xmlns:p14="http://schemas.microsoft.com/office/powerpoint/2010/main" val="33930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28604"/>
            <a:ext cx="892971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a variety of fresh or minimally processed plant foods the basis of your diet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oils, </a:t>
            </a:r>
            <a:r>
              <a:rPr lang="en-US" sz="2000" dirty="0" smtClean="0"/>
              <a:t>fats, sugar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salt in moderation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cook foods and prepare meals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 processed foods to small amounts and as part of freshly-prepared meals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Avoid ultra-processed products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Eat freshly cooked meals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regularly, mindfully, in pleasant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places, and in company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r>
              <a:rPr lang="en-US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	Buy food in places that offer a variety of fresh, locally produced foods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7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Learn, value, practice and share the art of cooking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 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8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Give the pleasure of eating a central place in your life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9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Choose places to eat out that serve freshly cooked meals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10	</a:t>
            </a:r>
            <a:r>
              <a:rPr lang="en-US" sz="2000" dirty="0" smtClean="0">
                <a:cs typeface="Arial" pitchFamily="34" charset="0"/>
              </a:rPr>
              <a:t>Beware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of information and orientation from sources with </a:t>
            </a:r>
            <a:r>
              <a:rPr lang="en-US" sz="2000" dirty="0" smtClean="0">
                <a:cs typeface="Arial" pitchFamily="34" charset="0"/>
              </a:rPr>
              <a:t>conflicted interests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3028" y="499323"/>
            <a:ext cx="6029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Ten steps to healthy diets</a:t>
            </a:r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9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1" y="476676"/>
            <a:ext cx="8391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8" y="807097"/>
            <a:ext cx="8207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Further reading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" name="Picture 12" descr="http://iacom.s8.com.br/produtos/01/00/item/6990/6/6990628g1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7524329" y="2169799"/>
            <a:ext cx="1349077" cy="183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769" y="2069460"/>
            <a:ext cx="1418921" cy="193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0722" name="AutoShape 2" descr="data:image/jpeg;base64,/9j/4AAQSkZJRgABAQAAAQABAAD/2wBDABALDA4MChAODQ4SERATGCgaGBYWGDEjJR0oOjM9PDkzODdASFxOQERXRTc4UG1RV19iZ2hnPk1xeXBkeFxlZ2P/2wBDARESEhgVGC8aGi9jQjhCY2NjY2NjY2NjY2NjY2NjY2NjY2NjY2NjY2NjY2NjY2NjY2NjY2NjY2NjY2NjY2NjY2P/wAARCAFaAOQDASIAAhEBAxEB/8QAGgAAAgMBAQAAAAAAAAAAAAAAAAUCAwQBBv/EAE4QAAEDAgMEAREGAwQJBQEAAAEAAgMEEQUSIRMxQVFhBhQVIjIzNVNxcoGEkZKzwdIjlKGxstFCUnQ0c4LwJCU2Q1RiZJPCFkRVY6Ph/8QAGQEBAQEBAQEAAAAAAAAAAAAAAAEDAgQF/8QAIhEBAQACAgICAwEBAAAAAAAAAAECEQMhEjEEE0FRYSIy/9oADAMBAAIRAxEAPwB/hWF09bSOnqH1TpHTzAkVUrRYSuAAAcANAFt7A0POr++zfUjqe8F+sVHxnpmoFnYGh51f32b6kdgaHnV/fZvqTNCBZ2BoedX99m+tHYGh51f32b6kzQgWdgaHnV/fZvqR2BoedX99m+pM0IFnYGh51f32b6kdgaHnV/fZvqTNCBZ2BoedX99m+pHYGh51f32b6kzVcsZflyuy2N/KgwdgaDnV/fZvqR2BoOdX99m+pWdaVd/7WbacOjVAo6jM0GpdlBceN9dyCvsDQc6v77N9SOwNBzq/vs31K+OknbkzVTnBosQR3XTvXBRzNygVTrB1zoTcWAtv6PzQU9gaDnV/fZvqR2BoedX99m+pXCjnAbercSBa9vJ09C1QsMcLGOcXlrQC48elAv7A0POr++zfUjsDQ86v77N9SZoQLOwND/1f32b6kdgaHnV/fZvqTNCBZ2BoedX99m+pHYGh51f32b6kzQgWdgaHnV/fZvqR2BoedX99m+pM0IFnYGh51f32b6kdgaHnV/fZvqTNCBRJSRUTtnDtMpGb7SV0hv5XEnghX4h39vm/MoQQ6nvBfrFR8Z6ZpZ1PeC/WKj4z0zQCElx41ArMONJcyse+QMvbOA3VvpvZNaadlTTxzRm7HtDgqLULJiVS+nprQgOqJCI4mncXHn0DUnoCz9TmbsLCHvMj2ukaXHe4h7hf8EDNCFgwq5Nbf/in/JBvQhKppJcRrZaOCZ0VPBYTyM0c5xAORp4aEEnfqEDMvY02c4A9JUliZhGHtbbrKB195ewOJ8pOpRBhsVLUtlpXvhZazoWn7N3oO70WQbUIS+Qn/wBQQDh1tJ+piBghCxO8Ns/p3fqCDahCEBdCQVE0pxF2KRyk01LIKcs4Fp7470OLfcKfhAIQlOJU8NVjeHxVETJY9lMcrxcXuxA2QsHYXDP+Apv+2FtjjbExrGNDWNADWgaAIJIWLG9MErz/ANPJ+krWzuG+RBJCEIF+Id/b5vzKEYh39vm/MoUEOp7wX6xUfGemaWdT3gv1io+M9M0GCqbmxmg/5WSn8Gj5qFMOsMQfS5SIKi8sJ4Ndve3/AMh5TyVs5/1zSD/6ZT+LFPEKJtdT7IvfE4EOZIw2cw8x/niqKKZvXuIPrHtGzhvFB0n+N3tFvQeaj1P6Ya5v8tTOP/1et8EMdNBHDC0MjjaGtaOACwYD/Zakcqyo+I5AzWDCt9b/AFT/AJLesGFb63+qf8kG9YMHA63nNhnNTNmt55tf0WW9KZGSYXXTVUUTpaWoIdM1gu6N9rZgOIIAuBrogbIWJuMYa5txXU45h0gBHoK7BiUNVO2OlDp2G5dKwdo3/Fx9F0GxKqvb9nqfrcxh3W0l84JFszOSapfJ/tDT/wBLJ+piC22I/wA1L7rv3WeLrgY03rgxE9butswR/EOaZrE7w2z+md+pqDasWL1ow/DpqjtczRZgc6wLjoLngLlbUsnArsZjgJzRUbdq9vAvdcNB8gzH0hBVT1eDQ4a2idiNE5mTK/7dvbX7o7+JJPpVuAVbKmg2bZ2zupnGFz2uDs1txvxuLFb+t4fEx+6Fglb1jjEMrA1sFU3YvA0s8XLD6e2HsQM0pxDbdncP2BYHbGfuwSN8fJNkpxGohpscw+SomZEzYzjM9waL3j5oNdsR/mpfdd+61C9tVj7MYb/8hS/95v7rWx7ZGNexwc1wuHA3BHNBjxvwHX/08n6StrO4b5AsWOG2B19/+Hk/SUMxfDcg/wBYUu7xzf3QbkKmnrKaqzdbVEU2Xutm8Ot7FcgX4h39vm/MoRiHf2+b8yhQQ6nvBfrFR8Z6ZpZ1PeC/WKj4z0zQFkIQqBFrIQgEWshCAQhCCt8EUjg58THEbi5oNlZZCEAi2t0IQCLaoQgFywXUIBBAO9CEAuEA7xddQg5lbyHsXQLIQgFzK3kPYuoQcDQNwsuoQgX4h39vm/MoRiHf2+b8yhQQ6nvBfrFR8Z6ZpZ1PeC/WKj4z0zQCorpnU9DPMwAujjc8A7rgXV6yYt4JrP7h/wCkqigQ4sGhwrqVzrXymmIHtzq2hrnTyyU1RFsaqIAvYDcEHc5p4jQrY3uB5EuY4T9UDjGzSngLJJOBc4ghvoAv/iHNAyWStrutnRwxxGaolvs42m27eSeA6VrS3DWbXEMQq36v2uwYeTGgae8XFB1sOKvbmfV00Tj/AANgLgPSXC/4IjrZ6edkGIRsG0OWOeO+R54Ag6tPRrfmmKzYjTNq6CeB2mZpsRvaeBHSDqg0qqrkMNJNK2xcyNzhfoChh0zqnDqad/dSxMefKQCjEfB1V/cv/IoJ0shlpYpXWzPYHG3SFas+H+D6b+6b+QWhALJh1U+qZOXgDZzvjFuTTYLWluCd7rP6yb9SBkhCEAllXiT4MVgpw1uwNhM8/wALnEhntII9ITCWRkMT5JHBrGAucTwASqkoW1uE1D52FslfeV2be2/ceQtAb6QgcIWTC6p1XQxySNyyi7JW8ntNj+IWtAsxbEnYdUUn2eeKRzhLYataBfN6OKZNcHtDmkFpFwRxS7EBfGMLH/NL+grlOThtUKN/9llP+juJ7k8Y/mPZwCDVWTugkpWtAIlmDHX5ZSfktKw4l36g/qR+hy3IBCEIF+Id/b5vzKEYh39vm/MoUEOp7wX6xUfGemaWdT3gv1io+M9M0AsmLeCaz+4f+krWq6mFtRTSwOJDZGlhI32IsqMnY3aQhj62rLSNQJMv4gA/itVNTQ0sQigjbGwcB+fSVY0WAHJdQCV0z+ssWqKeWwjq3baF197rAOb5dAfSeSaKmppoauExTxh7b36QeYPA9KC5YcWqzT0pjhs6pn+zhZzcePkG8+RV9jatnaw4vVMj4NcyN5HkJbf23V9Lh8VNIZS5805FjNKbuI5cgOgAILaSEU1JDA03bExrB6BZRxHwdVf3L/yK0KE8QmgkicSGvaWm3SEFWH+D6b+6b+QWhK48KqY42xsxisDWgNAyRaAf4FqpKWeB7jLXz1IIsGyNYAPdaEGpLcE73Wf1k36kySwYTLHJK6nxOqhbLI6Qsa2MgEm53tJQM0LDDQ1MUzXvxSqlaDqx7Y7H2MBW5Asxlr6kQ4dG7Kalx2jgAS2Nurt+mug9KtFDUW8KVfuxfQrmUjG18lYXOdI+MRgHc0Ak6eW+vkC0IFNJG/DsWfDJUPlZWAyNMgaDtG2DhoANW2P+Epss9XSMqtkXEtdFIJGOG8EfuLj0rQgW1/hnC/Ol/QVsq6aOrp3Qy3yu4je08CORC5NSsmqqedxdmgLi0Dcbixur0CN1TI6ejparSphqRmO4SNyOs8dB/A3CeLLU0EFTU09Q9v2tO4uY4b9RYjyfstSAQhCBfiHf2+b8yhGId/b5vzKFBDqe8F+sVHxnpmlnU94L9YqPjPTNAIQoue1t7uAsLqiSFFkjXxh40adQSutcHXykGxtog6hCiHtLiAdRvQSQoCWNxIa9pI4ArokY7c4HS+h4IJIXGua8Xa4OHMG6M7c2XMM3K+qDqFzM3+Yb7b+KMzb2zC97b0HUKJkYATnbYGx13IL2hpJcLDeboJIUTIwAEuaAdxvvQXtaQC4AncCd6CSFwvaASXAAb9dyAQRcEEHW6DqFESMLS4PaWjeb6LuZtwMwudRrvQdQo52Z8uYZuV9V0Padzgb6b0HULmdp3OG+2/iu3F7X1QCEIQL8Q7+3zfmUIxDv7fN+ZQoIdT3gv1io+M9M0s6nvBfrFR8Z6ZoBZZqPbG5c0E90cu8cvItSFRjdRzOja11U51tblo36WPl4+VdZSzRwmNlSQbWaco7X/P8AnjfWhBmqWzhrNi83tlNxpr/EfJrpxVsMQijDBrzJ3k81NdQVRxZJJHXHbEEabtLLPR0JpY2s2ma0TY+PC+v4rahBRRwGmp2RF2bKAAdeAVfWR64dJtNHSiW1tQQ0NsDy0/ErWhBidQXrDUB9gXBxZbS4Fr+W2in1n/pgqA+2t3N4O7Ww9K1IUGYUYMdTG8gtncToN1wB8lx9GXMp/tTnhftCSNHmxBuPTfoIC1IVGGXDzJSMgEpGVznE233vp5NfYrZKYvqYZsw+zaWkW33LT/4rSuE2NkFc0Akjc0WaXWud35Ip4tjTsiLs2RobeytQgXR4YWQSMMoLn07YLhulgCL+XtloNM/awva9t4mFtiN97fstKEGfrc9euqMwsWBluVidfxVFLhzqepdLtQ5rnvfly7i43P5Bb0IMMWH7Oq2wk0MhkLbaXIIv7CPZ0q1lM5tY6oz903K4W4cPZr7VpQgEIQgX4h39vm/MoRiHf2+b8yhQQ6nvBfrFR8Z6ZpZ1PeC/WKj4z0zQCEIVAhCW1lS9kuR2g4dKzzzmE3Vk22S1LI9N55BVMrmGQMItfQJU6Rzm5ybtva6449vYEix3ryZfJy3008HoULNR1Ani1PbDQrSvbjlMpuMrNBCELoUVRnDQacNLgRo42FlX14GWD2kOtqFrSusF6vKGXNr3Cx5crjNx1jNtT6kuH2Y1BsVzriVly8NA3C5ssYc5jABoSN6BI4StdIC5txqV5/ttrvxM4pM7L6ejUKVjdZI9pGXNGl+JurqbMAQ5xcd+9erHLc7Z2LW6aE3KkuaE34hdWiBCEIBCEIBCEIBCEIF+Id/b5vzKEYh39vm/MoUEOp7wX6xUfGemaWdT3gv1io+M9M0AhCEAstfT7aA5e6GoWpCmWMymqsunlSSHZb9G7irGuN9TqtuKUpiftowbHlwWEOyvzan5r5WfHcbp6ZZY1U8zoZQ8ekJ3G8SMDmnQrzzH2I/FMqOQx7z2hXo+Pyauqyzx/JihU9cx8Couq2AL2eeP7Z6rQleIOIqwRcdotIqGOaCZrE8G2Kx1bw7ttpI7husFlzXePTrGaqILQXcydFKNzm3JsQOF/wAlSJG5bGMkX7oKO0bm7posdQ51l5pLPTRsjrRJOIyLA6WC1vLYGOfbQDWyWh0RIkkOUt10NxdaX4hSysyuksDobghejjyuv9VnZ+m5jwTYX3A6qaxS1bGta5j2lw4XsrYquKRou4NPJ2i2mU9OdNC5cA2vqqZqqKJmbODwFisEzyH9sc+fdruKZZaJDZCrgzbBmc3dbUqxdRAhCFQIQhQL8Q7+3zfmUIxDv7fN+ZQgqwB4GGEWd/aJ9wPjnreZj/DFIfRZYup7wX6xUfGemagzGWoPcU9vOcEA1J7prW+Q3WlCa/q7UPMoIsdPIuF7ibk2Wg7lAtuU0bZJmvcw73C+629YaidtNIGnjvuL6JyGAhYcRoeuIy5o7Zo06VlyYXW46xv7YS5rgHxMvfoXBUFoOVwGXfpdEbbxthFrkC9hb/JWWY2c+F2jw43J4rz5f5m2km15qJ3P7vteBbYfkouMhveZw/xFUxubExwzNLjpvKk12Zpc7cCNwWPm60mJHZrG5PsWwsfTBjnjaNPsCztic6hMzDq19iDyWuSvYadkbe3JGtxda4f1xRCMsbjIbAm7deKwdZtzSOELHGQ9sTfXyrZPNGXAtJcMu48FXJUGONroQZCN7RvHo4q23eoLoKUPqYZJSWlosGDQLfUQQvYXOjacvQknXT32l7bKdwOhCbSOdJRRNZe8tgSOXErbjyl3LHOU12sFLCbXibu32UZ4o44i4Botz4KvEqt1MIYYi3O93Hg0b0vqXvro5Yy5wzDKLXFlpbJ05m3K6breWBkbWnavLXG24Wuro3ZQDls7gAu0dM6YhrhlYy1nF1y48U0bFHE2zWhc+NpsvgnfG9zXtOW18zSNFdHPJd1rk8lCpjvL2lrneOa0RQlx13DQkK4y+ijbybLMAb8i3VTE77gFtleGgBFhyWmqikVPak5CT0KQmJ3xvHoVlgup2hdWuzTA2I7XihdxDv7fN+ZQqIdT3gv1io+M9M0s6nvBfrFR8Z6ZoBCEKgKgQc2lrKa50qA10QdyCMwsuBtigxVcTI3NkaAAXWJ5X/yEkrb7eQzxuBAtfp4X9C9JKxjmEP10Xn8Wkkkna8izALAdI5ry8+Mk21472xucMxZGAQQCTbUKwF0Q0f25IsBqq3XDC9pbmfp2vBABuw3DiTa1ty8Tc7w8luGSiRjtCQQd6xODGSnKdANMu4KxskjYdkHnJbXS11WWgakEm25bXPckZydq3At1O/iFATE3cDYN3cyoVLnNNrWBF9fzWN87nNJs22jb8VnOq7mO4YCpM0gdIcxAtcpzTyGOASP3MbZoG4dK8s2YDQeRbzVOFI5rdzmWtv4rTj5LL25zw6a3PFY8ukFwCd6tELqiQwMaWgEF7mm27gsDHPhhEmhkcQBpuTKgm63jIJuSdbrbHkm+2Vja57IHCNovkZfyLA/GWGpdBYce2vpuVr6qNubtL5hYgrHDT7acOhFn8eQWv2S3UTxrbTjbyEkZgOITGMFrcp4aBRiiMbdbFx3qQf0cbLWTTmpoQhdIEIQgX4h39vm/MoRiHf2+b8yhQQ6nvBfrFR8Z6ZpZ1PeC/WKj4z0zQCEIVAVECykhQcBuuEkE8lJCCpzdHOfrbUdCRVzS6Ityu56bk8qT9kQCATzSSovJII2mzRyPBefn/wCWmHthgjbMwWblcD/Ctwja2xI1AsptZHDEAywH4kqt0m7f7d68d1PbXe3XO4A6cl15GQN/i4D5lV5wGE3aCOZWSeqDjlANzoBzPT+y5lJNuTRPqKpsYdo7eeQWWTD6ptssbiSbajcVpie+GF8/bF1jYH9l2jr3veTKX6jS/BdzTvdnphqKaZswcSDfUkCwBWyna4xlhbmYLXvwCaNfHO3Mw2eNDrchLpCYZtbG+tlfTm5b9ptDnyts4AMV8b3XsDrz3pa/bQ1WSZuXQG3EXW4OcYQ5mYBtlzfaaEshNwD0Jlgcd2SvcCNbBJXO1XosKDzRBzx3XLktPjzee05Oo2Bzb5QbqarbE1oFuG66ssvoR5whCFQIQhAvxDv7fN+ZQjEO/t835lCgh1PeC/WKj4z0zSzqe8F+sVHxnpmgEIQqBCEIAqAcbm40U1yygx4iyUx5o9wHDelLcwbndvO9P5QTG6xsbJJWRlsliXEgdtbgvL8jH8tMKpMpFxp03Vcklw6Qizb8FwSQMjG0eQ93ot0pc+qfMwwx2tftnE9K8njfVbSL5JHy9zZrbGxJ0XMKoJMRqsxcWRtN3OGhWeaON8QfE+zr2dENdehehw13WmHBgsx5uSfmtOPCb7XK6nRbUS9b1j43XLQba8lJwgmdZshabaFv7LHiEpklzOdeQk36FyNxzNELSLa5job2XN99GumxgggkLmvc9+6wFvamNFQOcBVy6uteMX0HSkTWh7g7UZjvuvRGoFJhOfa5nZO1HStOLW91xn/CCed89bI8vAOou7iOSlG5wabXtbVZmNLnEnitLbAHfry6FjbutEmtL3dqL6r1lMwRQRtA1yi68gwjO0EkEkL0VNWOLmMyh2ndcgvRwWY+2XJNmaFBhJbc3B5KQXtYOoQhUCEIQL8Q7+3zfmUIxDv7fN+ZQoIdT3gv1io+M9M0s6nvBfrFR8Z6ZoBCEKgXDyXVywvdQB0G5cDgbdK4TY70NFze6DNW1rIGlpGY24JDNXOMz5GixfpvW7EgNu66WOALXgkA20Fl4OXkyuWm+GMZ5KdtQ8ukLmAcd/oWTallm5AWX4aE9F0xDC0ROMmQk8tLc1CSAyzCRvbMvYF2l7LPbWVipXbNzpCHbTey25bL7VrnSbQOdusdFOIBvbuHG4aW6H0oc4ZBcm+unJTZe0KWkD5ftGuIDb2GhK0TmA0gjEJY4dtcHVvl5rPtnscHMJJaPYoTPMgc2Z7mPtmALdCusbNObu1GCz4jd3bg3A3rQalgphHE4mQu7Y8gOH4pa2bLI1pcQDv03ehXQdsXO5klS9O9NMQDRci/FTa1pYQbg2sDwQNG69yTZdOzMgZtCGb7kcdy5kc2onayvZJJctAs0pph0Ekz7nRo3lU4XRmZ7sh7QiziQnzBHA1sbR2t7elenj4991lnl+FrRawAsAix5rvDeui1tF7GIQhCoEIQgX4h39vm/MoRiHf2+b8yhQQ6nvBfrFR8Z6ZpZ1PeC/WKj4z0zQCEIVAhCEHLelB0HJCBu1UCCvZK+pc0N3mwWbrd8keVsZztOvSvUWB4BccLN7UC6894JbvbSZ6eYGH1DhYQuvzVseE1DjZzHBvlXoGFxJJAsjJfeSenkk+PifZSaPB5DkDyAG8Cb3U2YMzaZZHuOm8BOHWI11UKiUxsBA3/AILr6cInnXnsSw2KItMGYgg3JKWzxZ4WkuLrGxJ3ppVTTPqST22U6acPIl7oy65Bvrey8mVm+m2O2VkLGAucLm2nGxUoiBx6SrY7NkBeNLclGOmke+zAbnhxK59u9rAHOHam/kRs3ZgLFO8OwQR2kqNT/LyTUwROsXRtuOhbYfHtm6yvJr0qw+AQUrGcbXOivLALkBSO7Teosad5K9kmppjtJvci66hCqBCEKgQhCBfiHf2+b8yhGId/b5vzKFBDqe8F+sVHxnpmlnU94L9YqPjPTNAIQhUCEIQCEIQcQB6UEXXAQ3e5QSXLrqg5xB3aIJW6ViqDKaix2mQajZhX55H9yMo4ab1c2+UX38VzZ5L6efqmTCQ6EDW5IykpXI0hxBXsJ4WTMs9t1jjwqES7STtjvDeC82fBbemmOeiBlK+TLkDySLm4tZejoaVsETSW3lIF3FaGxxtGrANdFYFrx8Uxc5Z2g3AvvXd4QhbuAhCEAhCEAhCEAhCEC/EO/t835lCMQ7+3zfmUKCHU94L9YqPjPTNLOp7wX6xUfGemaAQhCoEJTG+oxd7nxTOgoAS1roz283SDwbytqeas7B0YOZrqpsn84qpM3tzIGSFlpIaiB0jZakzxabPM0B7eYJGh9isrKmOjpZKiW+SMXIaLk9AHNBcobNt723pfHR1Naza188sebUQQSFgYORI1J5626F04TsW3oaqogkHc55XSs9LXE/hZQMbab0LLh9W6pZIyaPZ1ELskrL3F+BHQRqFdVVEdLTSTzHLHG3MSgsXUripKmubta+aWFrtW08LyzIOTnDUnnrb81LsSIWk0VVUwP4ZpXSNv0tcT+FiqGS5bksmHVj6kSxTsEdTA7LK0buYcOgj9lrf3B8iA0QLBLsPrGw4BSVVXL/uGFz3m5JIHtJKlSsqaqYVdTnhjt9lTg2IHN9t56Nw8qBghCVGmFZi1W2Wepa2NseVsc72AXBvoCEDVCwNwmFrgdvW6G+tXIf8AyW9AISqrgFXjLYJZJxEKcuyxzOYCc1tcpF1Z2IjjF6apq4XcD1w549jiR+CBihL6OrmZU9Y1xZ1xlzxyMFhM3iQOBGlx0pggEIQgX4h39vm/MoRiHf2+b8yhQQ6nvBfrFR8Z6ZpZ1PeC/WKj4z0zQCyYq90eFVb2XzNheRbnYrWoysbLG6N4u14LSOYKorpIY6ekhhhFo42BrB0AaK5KMOqRhwjwytfkcztKeV50maN2v8w3EJsXAC5OiDqWY047TDo7XZJWMD/IGucPxAWumraerMnW8gkEZylzdW35A7j6FDE6Z9VRuZC5rJmkPic7cHA3F+jgehBrQsdDiEdVeNw2VSwDaQP7pv7jkdytqqyCjh2tRK2Nt7C+8ngAOJ6EGJrQzqneW75KRpfboebH8SpY0xsjKOKR1o3VcebpscwHtAXcNhkkqJ8QqIzHLPZrI3HVkbb2B6SSSfL0K7E6MV1E6IHLICHxu/le03afaEGtCxUOIMqbwyDY1bB9pA46t6RzHIq+qq4KSIy1ErY2DS7jvPIcz0IMJe5vVQxjT2slG4vHmvGX9Tkyf3DvIVhw1k0tRPXVDDGZQGRRuFixgva/SSSfZyW5/cO8hQec6mh11BS9faTQQsMMB7kNto8fzHp4bl6UJPQUbKvqfw/tnRyxwMdHKzumHL+XMcVqoq17pDS1jRHVsF7DuZG/zN6OjeEG5KNrUx4zWinpRMCyO5MgbbQ9CbrBTG2L1/mxfkUE4qiudK1slC2NhOrtsDb0WWxcuOa6gXn/AGhH9Kf1pgl5/wBoB/Sn9a2TzxU0TpZ5GRxtFy55sAgx4mAKjD3jR4qQB0gtcCPZr6EwSqnL8Sr4quz2UkAJhDhYyOItntvsASBzuU1QCEIQL8Q7+3zfmUIxDv7fN+ZQoIdT3gv1io+M9M0s6nvBfrFR8Z6ZoBCFy6ojLFHMwslY17Dva4XBWUYRh4/9lBbkWC3s3LZdF0AxjWNDWNDWjQACwC6uXRdBTUUdNVW64gjltuztBt5FGHD6OB+0ipomP/mDRm9q0rl0HULl0XQVVFJT1QAqII5bbs7QbKuHDqOCQSRU0TXjc/KL+1aboug6gi4sULl0HI42RMbHG0MY0Wa1osAOVlGSGKRzHPja5zDdpIuWno5Kd126AWabD6OokMk9JBK8i2Z8YcbeUrRdF0GQYThwIIoKUEG4Iib+y2Ll0XQUVFDTVTg+eCORzRYOc25A8qhHhdDG8PZSQ5xucWAkelaroug6hcui6DqEXQgX4h39vm/MoRiHf2+b8yhQQ6nvBfrFR8Z6ZpZ1PeC/WKj4z0zQZZIZ3VkczJAGN7VzDftmka+m9vYea5V0z5nB8bg1wFrnUEHeCPnzC1oVGUwSmr2pcDGWlhZfhwPlvf0FVR0BZTSMszO6UvuOWcuA9hst6EGCqopZ6djGOaxweXk8wb6fjvVssM76mKVjw0R6Zbntgd9/wt5FqQgz00UkT5c2XK95cLHydCobRSCsdNmGUz7W1+Gzy29uq3oQL2UMrY4xnbmbK9976WLy4DdyNld1qdrM9uVpewBrhvadbn8VqUXPa3uiB5SgwSUEr4JmMLI9pEGAAmwI47v82UhRSbOmBc3NGSJDfumm9x7bacFs20f87fauGeIW+0ZroNUEJmz7WMxva2JoOcWuTqLW9F/aFGkiIpGiVgD39u9p11OpCu20RtaRuu7XeuNqInC7ZGEaC4cOO5Bhmw6R+HNgjcxkudri61xo6/p0Vz6eYwwNY/KYgDq4nMRbQnjpdaRLGdz2+1Sa4PaHNILSLgg6EIMklJI6rEzXgDMMzSSQQBwHA3/D0KDqGQsnAcPtHtcATus651t+d1vQgw1NC+RjmRPDbxFjSf8Adu/mFuP7LvWkoxHrjaAsygZeO7f/APz9ltQgwRUc0dZtDIDEC8tZc9rmt7d34lTZTS2nbIWvbKMwBN7O9m7QWWxCDJDSuihpWdpeK2Y8zlI/NRp6SWKVrnPDgGvDjc3eSQQT5LfitqEGShpZKZrmvfnFgGk7wANxPFa0IQL8Q7+3zfmUIxDv7fN+ZQoIdT3gv1io+M9M0mjJibliJY25Nm6C5NyfSSSp7aXxj/eKBshKdtL4x/vFG2l8Y/3igbISnbS+Mf7xRtpfGP8AeKBshKdtL4x/vFG2l8Y/3igbISnbS+Mf7xRtpfGP94oGyg+Nr7ZuGoslm2l8Y/3ijbS+Mf7xQaRhlPmBs7Q3AJ6LKQw+APzWdxs2+lzvKybaXxj/AHijbS+Mf7xQbWUNPGWlrLFosDfguGhgLmuLCS12YXcd6x7aXxj/AHijbS+Mf7xQbBh9MGgCPQaAXPR+wWiNjY42sYLNaAAOhK9tL4x/vFG2l8Y/3igbISnbS+Mf7xRtpfGP94oGyEp20vjH+8UbaXxj/eKBshKdtL4x/vFG2l8Y/wB4oGyEp20vjH+8UbaXxj/eKBshKdtL4x/vFG2l8Y/3igur+/t835lCzuc5xu5xJ6ShB//Z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4" name="AutoShape 4" descr="data:image/jpeg;base64,/9j/4AAQSkZJRgABAQAAAQABAAD/2wBDABALDA4MChAODQ4SERATGCgaGBYWGDEjJR0oOjM9PDkzODdASFxOQERXRTc4UG1RV19iZ2hnPk1xeXBkeFxlZ2P/2wBDARESEhgVGC8aGi9jQjhCY2NjY2NjY2NjY2NjY2NjY2NjY2NjY2NjY2NjY2NjY2NjY2NjY2NjY2NjY2NjY2NjY2P/wAARCAFaAOQDASIAAhEBAxEB/8QAGgAAAgMBAQAAAAAAAAAAAAAAAAUCAwQBBv/EAE4QAAEDAgMEAREGAwQJBQEAAAEAAgMEEQUSIRMxQVFhBhQVIjIzNVNxcoGEkZKzwdIjlKGxstFCUnQ0c4LwJCU2Q1RiZJPCFkRVY6Ph/8QAGQEBAQEBAQEAAAAAAAAAAAAAAAEDAgQF/8QAIhEBAQACAgICAwEBAAAAAAAAAAECEQMhEjEEE0FRYSIy/9oADAMBAAIRAxEAPwB/hWF09bSOnqH1TpHTzAkVUrRYSuAAAcANAFt7A0POr++zfUjqe8F+sVHxnpmoFnYGh51f32b6kdgaHnV/fZvqTNCBZ2BoedX99m+tHYGh51f32b6kzQgWdgaHnV/fZvqR2BoedX99m+pM0IFnYGh51f32b6kdgaHnV/fZvqTNCBZ2BoedX99m+pHYGh51f32b6kzVcsZflyuy2N/KgwdgaDnV/fZvqR2BoOdX99m+pWdaVd/7WbacOjVAo6jM0GpdlBceN9dyCvsDQc6v77N9SOwNBzq/vs31K+OknbkzVTnBosQR3XTvXBRzNygVTrB1zoTcWAtv6PzQU9gaDnV/fZvqR2BoedX99m+pXCjnAbercSBa9vJ09C1QsMcLGOcXlrQC48elAv7A0POr++zfUjsDQ86v77N9SZoQLOwND/1f32b6kdgaHnV/fZvqTNCBZ2BoedX99m+pHYGh51f32b6kzQgWdgaHnV/fZvqR2BoedX99m+pM0IFnYGh51f32b6kdgaHnV/fZvqTNCBRJSRUTtnDtMpGb7SV0hv5XEnghX4h39vm/MoQQ6nvBfrFR8Z6ZpZ1PeC/WKj4z0zQCElx41ArMONJcyse+QMvbOA3VvpvZNaadlTTxzRm7HtDgqLULJiVS+nprQgOqJCI4mncXHn0DUnoCz9TmbsLCHvMj2ukaXHe4h7hf8EDNCFgwq5Nbf/in/JBvQhKppJcRrZaOCZ0VPBYTyM0c5xAORp4aEEnfqEDMvY02c4A9JUliZhGHtbbrKB195ewOJ8pOpRBhsVLUtlpXvhZazoWn7N3oO70WQbUIS+Qn/wBQQDh1tJ+piBghCxO8Ns/p3fqCDahCEBdCQVE0pxF2KRyk01LIKcs4Fp7470OLfcKfhAIQlOJU8NVjeHxVETJY9lMcrxcXuxA2QsHYXDP+Apv+2FtjjbExrGNDWNADWgaAIJIWLG9MErz/ANPJ+krWzuG+RBJCEIF+Id/b5vzKEYh39vm/MoUEOp7wX6xUfGemaWdT3gv1io+M9M0GCqbmxmg/5WSn8Gj5qFMOsMQfS5SIKi8sJ4Ndve3/AMh5TyVs5/1zSD/6ZT+LFPEKJtdT7IvfE4EOZIw2cw8x/niqKKZvXuIPrHtGzhvFB0n+N3tFvQeaj1P6Ya5v8tTOP/1et8EMdNBHDC0MjjaGtaOACwYD/Zakcqyo+I5AzWDCt9b/AFT/AJLesGFb63+qf8kG9YMHA63nNhnNTNmt55tf0WW9KZGSYXXTVUUTpaWoIdM1gu6N9rZgOIIAuBrogbIWJuMYa5txXU45h0gBHoK7BiUNVO2OlDp2G5dKwdo3/Fx9F0GxKqvb9nqfrcxh3W0l84JFszOSapfJ/tDT/wBLJ+piC22I/wA1L7rv3WeLrgY03rgxE9butswR/EOaZrE7w2z+md+pqDasWL1ow/DpqjtczRZgc6wLjoLngLlbUsnArsZjgJzRUbdq9vAvdcNB8gzH0hBVT1eDQ4a2idiNE5mTK/7dvbX7o7+JJPpVuAVbKmg2bZ2zupnGFz2uDs1txvxuLFb+t4fEx+6Fglb1jjEMrA1sFU3YvA0s8XLD6e2HsQM0pxDbdncP2BYHbGfuwSN8fJNkpxGohpscw+SomZEzYzjM9waL3j5oNdsR/mpfdd+61C9tVj7MYb/8hS/95v7rWx7ZGNexwc1wuHA3BHNBjxvwHX/08n6StrO4b5AsWOG2B19/+Hk/SUMxfDcg/wBYUu7xzf3QbkKmnrKaqzdbVEU2Xutm8Ot7FcgX4h39vm/MoRiHf2+b8yhQQ6nvBfrFR8Z6ZpZ1PeC/WKj4z0zQFkIQqBFrIQgEWshCAQhCCt8EUjg58THEbi5oNlZZCEAi2t0IQCLaoQgFywXUIBBAO9CEAuEA7xddQg5lbyHsXQLIQgFzK3kPYuoQcDQNwsuoQgX4h39vm/MoRiHf2+b8yhQQ6nvBfrFR8Z6ZpZ1PeC/WKj4z0zQCorpnU9DPMwAujjc8A7rgXV6yYt4JrP7h/wCkqigQ4sGhwrqVzrXymmIHtzq2hrnTyyU1RFsaqIAvYDcEHc5p4jQrY3uB5EuY4T9UDjGzSngLJJOBc4ghvoAv/iHNAyWStrutnRwxxGaolvs42m27eSeA6VrS3DWbXEMQq36v2uwYeTGgae8XFB1sOKvbmfV00Tj/AANgLgPSXC/4IjrZ6edkGIRsG0OWOeO+R54Ag6tPRrfmmKzYjTNq6CeB2mZpsRvaeBHSDqg0qqrkMNJNK2xcyNzhfoChh0zqnDqad/dSxMefKQCjEfB1V/cv/IoJ0shlpYpXWzPYHG3SFas+H+D6b+6b+QWhALJh1U+qZOXgDZzvjFuTTYLWluCd7rP6yb9SBkhCEAllXiT4MVgpw1uwNhM8/wALnEhntII9ITCWRkMT5JHBrGAucTwASqkoW1uE1D52FslfeV2be2/ceQtAb6QgcIWTC6p1XQxySNyyi7JW8ntNj+IWtAsxbEnYdUUn2eeKRzhLYataBfN6OKZNcHtDmkFpFwRxS7EBfGMLH/NL+grlOThtUKN/9llP+juJ7k8Y/mPZwCDVWTugkpWtAIlmDHX5ZSfktKw4l36g/qR+hy3IBCEIF+Id/b5vzKEYh39vm/MoUEOp7wX6xUfGemaWdT3gv1io+M9M0AsmLeCaz+4f+krWq6mFtRTSwOJDZGlhI32IsqMnY3aQhj62rLSNQJMv4gA/itVNTQ0sQigjbGwcB+fSVY0WAHJdQCV0z+ssWqKeWwjq3baF197rAOb5dAfSeSaKmppoauExTxh7b36QeYPA9KC5YcWqzT0pjhs6pn+zhZzcePkG8+RV9jatnaw4vVMj4NcyN5HkJbf23V9Lh8VNIZS5805FjNKbuI5cgOgAILaSEU1JDA03bExrB6BZRxHwdVf3L/yK0KE8QmgkicSGvaWm3SEFWH+D6b+6b+QWhK48KqY42xsxisDWgNAyRaAf4FqpKWeB7jLXz1IIsGyNYAPdaEGpLcE73Wf1k36kySwYTLHJK6nxOqhbLI6Qsa2MgEm53tJQM0LDDQ1MUzXvxSqlaDqx7Y7H2MBW5Asxlr6kQ4dG7Kalx2jgAS2Nurt+mug9KtFDUW8KVfuxfQrmUjG18lYXOdI+MRgHc0Ak6eW+vkC0IFNJG/DsWfDJUPlZWAyNMgaDtG2DhoANW2P+Epss9XSMqtkXEtdFIJGOG8EfuLj0rQgW1/hnC/Ol/QVsq6aOrp3Qy3yu4je08CORC5NSsmqqedxdmgLi0Dcbixur0CN1TI6ejparSphqRmO4SNyOs8dB/A3CeLLU0EFTU09Q9v2tO4uY4b9RYjyfstSAQhCBfiHf2+b8yhGId/b5vzKFBDqe8F+sVHxnpmlnU94L9YqPjPTNAIQoue1t7uAsLqiSFFkjXxh40adQSutcHXykGxtog6hCiHtLiAdRvQSQoCWNxIa9pI4ArokY7c4HS+h4IJIXGua8Xa4OHMG6M7c2XMM3K+qDqFzM3+Yb7b+KMzb2zC97b0HUKJkYATnbYGx13IL2hpJcLDeboJIUTIwAEuaAdxvvQXtaQC4AncCd6CSFwvaASXAAb9dyAQRcEEHW6DqFESMLS4PaWjeb6LuZtwMwudRrvQdQo52Z8uYZuV9V0Padzgb6b0HULmdp3OG+2/iu3F7X1QCEIQL8Q7+3zfmUIxDv7fN+ZQoIdT3gv1io+M9M0s6nvBfrFR8Z6ZoBZZqPbG5c0E90cu8cvItSFRjdRzOja11U51tblo36WPl4+VdZSzRwmNlSQbWaco7X/P8AnjfWhBmqWzhrNi83tlNxpr/EfJrpxVsMQijDBrzJ3k81NdQVRxZJJHXHbEEabtLLPR0JpY2s2ma0TY+PC+v4rahBRRwGmp2RF2bKAAdeAVfWR64dJtNHSiW1tQQ0NsDy0/ErWhBidQXrDUB9gXBxZbS4Fr+W2in1n/pgqA+2t3N4O7Ww9K1IUGYUYMdTG8gtncToN1wB8lx9GXMp/tTnhftCSNHmxBuPTfoIC1IVGGXDzJSMgEpGVznE233vp5NfYrZKYvqYZsw+zaWkW33LT/4rSuE2NkFc0Akjc0WaXWud35Ip4tjTsiLs2RobeytQgXR4YWQSMMoLn07YLhulgCL+XtloNM/awva9t4mFtiN97fstKEGfrc9euqMwsWBluVidfxVFLhzqepdLtQ5rnvfly7i43P5Bb0IMMWH7Oq2wk0MhkLbaXIIv7CPZ0q1lM5tY6oz903K4W4cPZr7VpQgEIQgX4h39vm/MoRiHf2+b8yhQQ6nvBfrFR8Z6ZpZ1PeC/WKj4z0zQCEIVAhCW1lS9kuR2g4dKzzzmE3Vk22S1LI9N55BVMrmGQMItfQJU6Rzm5ybtva6449vYEix3ryZfJy3008HoULNR1Ani1PbDQrSvbjlMpuMrNBCELoUVRnDQacNLgRo42FlX14GWD2kOtqFrSusF6vKGXNr3Cx5crjNx1jNtT6kuH2Y1BsVzriVly8NA3C5ssYc5jABoSN6BI4StdIC5txqV5/ttrvxM4pM7L6ejUKVjdZI9pGXNGl+JurqbMAQ5xcd+9erHLc7Z2LW6aE3KkuaE34hdWiBCEIBCEIBCEIBCEIF+Id/b5vzKEYh39vm/MoUEOp7wX6xUfGemaWdT3gv1io+M9M0AhCEAstfT7aA5e6GoWpCmWMymqsunlSSHZb9G7irGuN9TqtuKUpiftowbHlwWEOyvzan5r5WfHcbp6ZZY1U8zoZQ8ekJ3G8SMDmnQrzzH2I/FMqOQx7z2hXo+Pyauqyzx/JihU9cx8Couq2AL2eeP7Z6rQleIOIqwRcdotIqGOaCZrE8G2Kx1bw7ttpI7husFlzXePTrGaqILQXcydFKNzm3JsQOF/wAlSJG5bGMkX7oKO0bm7posdQ51l5pLPTRsjrRJOIyLA6WC1vLYGOfbQDWyWh0RIkkOUt10NxdaX4hSysyuksDobghejjyuv9VnZ+m5jwTYX3A6qaxS1bGta5j2lw4XsrYquKRou4NPJ2i2mU9OdNC5cA2vqqZqqKJmbODwFisEzyH9sc+fdruKZZaJDZCrgzbBmc3dbUqxdRAhCFQIQhQL8Q7+3zfmUIxDv7fN+ZQgqwB4GGEWd/aJ9wPjnreZj/DFIfRZYup7wX6xUfGemagzGWoPcU9vOcEA1J7prW+Q3WlCa/q7UPMoIsdPIuF7ibk2Wg7lAtuU0bZJmvcw73C+629YaidtNIGnjvuL6JyGAhYcRoeuIy5o7Zo06VlyYXW46xv7YS5rgHxMvfoXBUFoOVwGXfpdEbbxthFrkC9hb/JWWY2c+F2jw43J4rz5f5m2km15qJ3P7vteBbYfkouMhveZw/xFUxubExwzNLjpvKk12Zpc7cCNwWPm60mJHZrG5PsWwsfTBjnjaNPsCztic6hMzDq19iDyWuSvYadkbe3JGtxda4f1xRCMsbjIbAm7deKwdZtzSOELHGQ9sTfXyrZPNGXAtJcMu48FXJUGONroQZCN7RvHo4q23eoLoKUPqYZJSWlosGDQLfUQQvYXOjacvQknXT32l7bKdwOhCbSOdJRRNZe8tgSOXErbjyl3LHOU12sFLCbXibu32UZ4o44i4Botz4KvEqt1MIYYi3O93Hg0b0vqXvro5Yy5wzDKLXFlpbJ05m3K6breWBkbWnavLXG24Wuro3ZQDls7gAu0dM6YhrhlYy1nF1y48U0bFHE2zWhc+NpsvgnfG9zXtOW18zSNFdHPJd1rk8lCpjvL2lrneOa0RQlx13DQkK4y+ijbybLMAb8i3VTE77gFtleGgBFhyWmqikVPak5CT0KQmJ3xvHoVlgup2hdWuzTA2I7XihdxDv7fN+ZQqIdT3gv1io+M9M0s6nvBfrFR8Z6ZoBCEKgKgQc2lrKa50qA10QdyCMwsuBtigxVcTI3NkaAAXWJ5X/yEkrb7eQzxuBAtfp4X9C9JKxjmEP10Xn8Wkkkna8izALAdI5ry8+Mk21472xucMxZGAQQCTbUKwF0Q0f25IsBqq3XDC9pbmfp2vBABuw3DiTa1ty8Tc7w8luGSiRjtCQQd6xODGSnKdANMu4KxskjYdkHnJbXS11WWgakEm25bXPckZydq3At1O/iFATE3cDYN3cyoVLnNNrWBF9fzWN87nNJs22jb8VnOq7mO4YCpM0gdIcxAtcpzTyGOASP3MbZoG4dK8s2YDQeRbzVOFI5rdzmWtv4rTj5LL25zw6a3PFY8ukFwCd6tELqiQwMaWgEF7mm27gsDHPhhEmhkcQBpuTKgm63jIJuSdbrbHkm+2Vja57IHCNovkZfyLA/GWGpdBYce2vpuVr6qNubtL5hYgrHDT7acOhFn8eQWv2S3UTxrbTjbyEkZgOITGMFrcp4aBRiiMbdbFx3qQf0cbLWTTmpoQhdIEIQgX4h39vm/MoRiHf2+b8yhQQ6nvBfrFR8Z6ZpZ1PeC/WKj4z0zQCEIVAVECykhQcBuuEkE8lJCCpzdHOfrbUdCRVzS6Ityu56bk8qT9kQCATzSSovJII2mzRyPBefn/wCWmHthgjbMwWblcD/Ctwja2xI1AsptZHDEAywH4kqt0m7f7d68d1PbXe3XO4A6cl15GQN/i4D5lV5wGE3aCOZWSeqDjlANzoBzPT+y5lJNuTRPqKpsYdo7eeQWWTD6ptssbiSbajcVpie+GF8/bF1jYH9l2jr3veTKX6jS/BdzTvdnphqKaZswcSDfUkCwBWyna4xlhbmYLXvwCaNfHO3Mw2eNDrchLpCYZtbG+tlfTm5b9ptDnyts4AMV8b3XsDrz3pa/bQ1WSZuXQG3EXW4OcYQ5mYBtlzfaaEshNwD0Jlgcd2SvcCNbBJXO1XosKDzRBzx3XLktPjzee05Oo2Bzb5QbqarbE1oFuG66ssvoR5whCFQIQhAvxDv7fN+ZQjEO/t835lCgh1PeC/WKj4z0zSzqe8F+sVHxnpmgEIQqBCEIAqAcbm40U1yygx4iyUx5o9wHDelLcwbndvO9P5QTG6xsbJJWRlsliXEgdtbgvL8jH8tMKpMpFxp03Vcklw6Qizb8FwSQMjG0eQ93ot0pc+qfMwwx2tftnE9K8njfVbSL5JHy9zZrbGxJ0XMKoJMRqsxcWRtN3OGhWeaON8QfE+zr2dENdehehw13WmHBgsx5uSfmtOPCb7XK6nRbUS9b1j43XLQba8lJwgmdZshabaFv7LHiEpklzOdeQk36FyNxzNELSLa5job2XN99GumxgggkLmvc9+6wFvamNFQOcBVy6uteMX0HSkTWh7g7UZjvuvRGoFJhOfa5nZO1HStOLW91xn/CCed89bI8vAOou7iOSlG5wabXtbVZmNLnEnitLbAHfry6FjbutEmtL3dqL6r1lMwRQRtA1yi68gwjO0EkEkL0VNWOLmMyh2ndcgvRwWY+2XJNmaFBhJbc3B5KQXtYOoQhUCEIQL8Q7+3zfmUIxDv7fN+ZQoIdT3gv1io+M9M0s6nvBfrFR8Z6ZoBCEKgXDyXVywvdQB0G5cDgbdK4TY70NFze6DNW1rIGlpGY24JDNXOMz5GixfpvW7EgNu66WOALXgkA20Fl4OXkyuWm+GMZ5KdtQ8ukLmAcd/oWTallm5AWX4aE9F0xDC0ROMmQk8tLc1CSAyzCRvbMvYF2l7LPbWVipXbNzpCHbTey25bL7VrnSbQOdusdFOIBvbuHG4aW6H0oc4ZBcm+unJTZe0KWkD5ftGuIDb2GhK0TmA0gjEJY4dtcHVvl5rPtnscHMJJaPYoTPMgc2Z7mPtmALdCusbNObu1GCz4jd3bg3A3rQalgphHE4mQu7Y8gOH4pa2bLI1pcQDv03ehXQdsXO5klS9O9NMQDRci/FTa1pYQbg2sDwQNG69yTZdOzMgZtCGb7kcdy5kc2onayvZJJctAs0pph0Ekz7nRo3lU4XRmZ7sh7QiziQnzBHA1sbR2t7elenj4991lnl+FrRawAsAix5rvDeui1tF7GIQhCoEIQgX4h39vm/MoRiHf2+b8yhQQ6nvBfrFR8Z6ZpZ1PeC/WKj4z0zQCEIVAhCEHLelB0HJCBu1UCCvZK+pc0N3mwWbrd8keVsZztOvSvUWB4BccLN7UC6894JbvbSZ6eYGH1DhYQuvzVseE1DjZzHBvlXoGFxJJAsjJfeSenkk+PifZSaPB5DkDyAG8Cb3U2YMzaZZHuOm8BOHWI11UKiUxsBA3/AILr6cInnXnsSw2KItMGYgg3JKWzxZ4WkuLrGxJ3ppVTTPqST22U6acPIl7oy65Bvrey8mVm+m2O2VkLGAucLm2nGxUoiBx6SrY7NkBeNLclGOmke+zAbnhxK59u9rAHOHam/kRs3ZgLFO8OwQR2kqNT/LyTUwROsXRtuOhbYfHtm6yvJr0qw+AQUrGcbXOivLALkBSO7Teosad5K9kmppjtJvci66hCqBCEKgQhCBfiHf2+b8yhGId/b5vzKFBDqe8F+sVHxnpmlnU94L9YqPjPTNAIQhUCEIQCEIQcQB6UEXXAQ3e5QSXLrqg5xB3aIJW6ViqDKaix2mQajZhX55H9yMo4ab1c2+UX38VzZ5L6efqmTCQ6EDW5IykpXI0hxBXsJ4WTMs9t1jjwqES7STtjvDeC82fBbemmOeiBlK+TLkDySLm4tZejoaVsETSW3lIF3FaGxxtGrANdFYFrx8Uxc5Z2g3AvvXd4QhbuAhCEAhCEAhCEAhCEC/EO/t835lCMQ7+3zfmUKCHU94L9YqPjPTNLOp7wX6xUfGemaAQhCoEJTG+oxd7nxTOgoAS1roz283SDwbytqeas7B0YOZrqpsn84qpM3tzIGSFlpIaiB0jZakzxabPM0B7eYJGh9isrKmOjpZKiW+SMXIaLk9AHNBcobNt723pfHR1Naza188sebUQQSFgYORI1J5626F04TsW3oaqogkHc55XSs9LXE/hZQMbab0LLh9W6pZIyaPZ1ELskrL3F+BHQRqFdVVEdLTSTzHLHG3MSgsXUripKmubta+aWFrtW08LyzIOTnDUnnrb81LsSIWk0VVUwP4ZpXSNv0tcT+FiqGS5bksmHVj6kSxTsEdTA7LK0buYcOgj9lrf3B8iA0QLBLsPrGw4BSVVXL/uGFz3m5JIHtJKlSsqaqYVdTnhjt9lTg2IHN9t56Nw8qBghCVGmFZi1W2Wepa2NseVsc72AXBvoCEDVCwNwmFrgdvW6G+tXIf8AyW9AISqrgFXjLYJZJxEKcuyxzOYCc1tcpF1Z2IjjF6apq4XcD1w549jiR+CBihL6OrmZU9Y1xZ1xlzxyMFhM3iQOBGlx0pggEIQgX4h39vm/MoRiHf2+b8yhQQ6nvBfrFR8Z6ZpZ1PeC/WKj4z0zQCyYq90eFVb2XzNheRbnYrWoysbLG6N4u14LSOYKorpIY6ekhhhFo42BrB0AaK5KMOqRhwjwytfkcztKeV50maN2v8w3EJsXAC5OiDqWY047TDo7XZJWMD/IGucPxAWumraerMnW8gkEZylzdW35A7j6FDE6Z9VRuZC5rJmkPic7cHA3F+jgehBrQsdDiEdVeNw2VSwDaQP7pv7jkdytqqyCjh2tRK2Nt7C+8ngAOJ6EGJrQzqneW75KRpfboebH8SpY0xsjKOKR1o3VcebpscwHtAXcNhkkqJ8QqIzHLPZrI3HVkbb2B6SSSfL0K7E6MV1E6IHLICHxu/le03afaEGtCxUOIMqbwyDY1bB9pA46t6RzHIq+qq4KSIy1ErY2DS7jvPIcz0IMJe5vVQxjT2slG4vHmvGX9Tkyf3DvIVhw1k0tRPXVDDGZQGRRuFixgva/SSSfZyW5/cO8hQec6mh11BS9faTQQsMMB7kNto8fzHp4bl6UJPQUbKvqfw/tnRyxwMdHKzumHL+XMcVqoq17pDS1jRHVsF7DuZG/zN6OjeEG5KNrUx4zWinpRMCyO5MgbbQ9CbrBTG2L1/mxfkUE4qiudK1slC2NhOrtsDb0WWxcuOa6gXn/AGhH9Kf1pgl5/wBoB/Sn9a2TzxU0TpZ5GRxtFy55sAgx4mAKjD3jR4qQB0gtcCPZr6EwSqnL8Sr4quz2UkAJhDhYyOItntvsASBzuU1QCEIQL8Q7+3zfmUIxDv7fN+ZQoIdT3gv1io+M9M0s6nvBfrFR8Z6ZoBCFy6ojLFHMwslY17Dva4XBWUYRh4/9lBbkWC3s3LZdF0AxjWNDWNDWjQACwC6uXRdBTUUdNVW64gjltuztBt5FGHD6OB+0ipomP/mDRm9q0rl0HULl0XQVVFJT1QAqII5bbs7QbKuHDqOCQSRU0TXjc/KL+1aboug6gi4sULl0HI42RMbHG0MY0Wa1osAOVlGSGKRzHPja5zDdpIuWno5Kd126AWabD6OokMk9JBK8i2Z8YcbeUrRdF0GQYThwIIoKUEG4Iib+y2Ll0XQUVFDTVTg+eCORzRYOc25A8qhHhdDG8PZSQ5xucWAkelaroug6hcui6DqEXQgX4h39vm/MoRiHf2+b8yhQQ6nvBfrFR8Z6ZpZ1PeC/WKj4z0zQZZIZ3VkczJAGN7VzDftmka+m9vYea5V0z5nB8bg1wFrnUEHeCPnzC1oVGUwSmr2pcDGWlhZfhwPlvf0FVR0BZTSMszO6UvuOWcuA9hst6EGCqopZ6djGOaxweXk8wb6fjvVssM76mKVjw0R6Zbntgd9/wt5FqQgz00UkT5c2XK95cLHydCobRSCsdNmGUz7W1+Gzy29uq3oQL2UMrY4xnbmbK9976WLy4DdyNld1qdrM9uVpewBrhvadbn8VqUXPa3uiB5SgwSUEr4JmMLI9pEGAAmwI47v82UhRSbOmBc3NGSJDfumm9x7bacFs20f87fauGeIW+0ZroNUEJmz7WMxva2JoOcWuTqLW9F/aFGkiIpGiVgD39u9p11OpCu20RtaRuu7XeuNqInC7ZGEaC4cOO5Bhmw6R+HNgjcxkudri61xo6/p0Vz6eYwwNY/KYgDq4nMRbQnjpdaRLGdz2+1Sa4PaHNILSLgg6EIMklJI6rEzXgDMMzSSQQBwHA3/D0KDqGQsnAcPtHtcATus651t+d1vQgw1NC+RjmRPDbxFjSf8Adu/mFuP7LvWkoxHrjaAsygZeO7f/APz9ltQgwRUc0dZtDIDEC8tZc9rmt7d34lTZTS2nbIWvbKMwBN7O9m7QWWxCDJDSuihpWdpeK2Y8zlI/NRp6SWKVrnPDgGvDjc3eSQQT5LfitqEGShpZKZrmvfnFgGk7wANxPFa0IQL8Q7+3zfmUIxDv7fN+ZQoIdT3gv1io+M9M0mjJibliJY25Nm6C5NyfSSSp7aXxj/eKBshKdtL4x/vFG2l8Y/3igbISnbS+Mf7xRtpfGP8AeKBshKdtL4x/vFG2l8Y/3igbISnbS+Mf7xRtpfGP94oGyg+Nr7ZuGoslm2l8Y/3ijbS+Mf7xQaRhlPmBs7Q3AJ6LKQw+APzWdxs2+lzvKybaXxj/AHijbS+Mf7xQbWUNPGWlrLFosDfguGhgLmuLCS12YXcd6x7aXxj/AHijbS+Mf7xQbBh9MGgCPQaAXPR+wWiNjY42sYLNaAAOhK9tL4x/vFG2l8Y/3igbISnbS+Mf7xRtpfGP94oGyEp20vjH+8UbaXxj/eKBshKdtL4x/vFG2l8Y/wB4oGyEp20vjH+8UbaXxj/eKBshKdtL4x/vFG2l8Y/3igur+/t835lCzuc5xu5xJ6ShB//Z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6" name="AutoShape 6" descr="data:image/jpeg;base64,/9j/4AAQSkZJRgABAQAAAQABAAD/2wCEAAkGBxQSEhUUExIUFhUXFxwUFxcWFxYcGhUYFRgbFxccHBoaHSggGhslHRUWITEhJSkrLi4uGCAzODMsNygtLisBCgoKDg0OGhAQGzAkICUyNy00NCwsLC0sLSssLCwsLCw1LDQsNCw0NCwsLCwsLCwsLCwsLCwsNC0sLCwsLCwsLP/AABEIARUAtgMBIgACEQEDEQH/xAAbAAADAAMBAQAAAAAAAAAAAAAABAUCAwYBB//EAEoQAAEDAgMDBwYNAQYFBQAAAAECAxEAIQQSMQVBUQYTIjNhcbIUMnJzgZEWI0JSU2JjkqGi0eLwwRUkNIKx4XSTtNPxNUNUg7P/xAAZAQEAAwEBAAAAAAAAAAAAAAAAAQMEAgX/xAAmEQEAAgICAgICAgMBAAAAAAAAAQIDEQQSITFBUSIyE2FSocEF/9oADAMBAAIRAxEAPwD69s3ANcy38U35ifkJ+aOymPIGvom/uJ/SjZnUterT4RTNAt5A19E39xP6UeQNfRN/cT+lM0UC3kDX0Tf3E/pR5A19E39xP6UzRQLeQNfRN/cT+lHkDX0Tf3E/pTNFAt5A19E39xP6UeQNfRN/cT+lM0UC3kDX0Tf3E/pR5A19E39xP6UzRQLeQNfRN/cT+lHkDX0Tf3E/pTNFAt5A19E39xP6UeQNfRN/cT+lM0UC/kDX0Tf3E/pR5A19E39xP6UxRQLeQNfRN/cT+lHkDX0Tf3E/pTNFAt5A19E39xP6V75A19E39xP6UxRQQOU2CbDSYab88fIT81XZRW/lR1SfTHhVRQP7M6lr1afCK92i9kacWLFKFKnhlST/AErzZnUterT4RS3KdcYPEngw6fc2qgOT20FPspLgCXU9B5I0S4ACY+qQQofVUmsOU20lMMKU2Ap5QKWUnQuZSqT9VISpZ7EmtOIHk7rbw6twIYe7Doy595RQexaSbIrFCefU8+fMShbDPbuec9qkhI7G5Fl0FjBuZm0K4pB94BpLauMU27hEpIh19Ta7apGHecEcOk2mtmwlzhmDxZbPvQKT291+A/4lX/SYmgtVJxuOcW6WMPlCkgKddWCUNBXmpCQRncIBMSAkQTqkKrVG5ORmxemfypefj5jfNz/9XNeyKDL+ynxcY57NwU3hyj2pS2lUdyge2qGB5zIOeyZ7glucpg2ICrpkXyyY0k61vooJ+1cUpC8OEmzj/NqtqnmnV+y6E1QqJynC82E5spC/KRBWCUj4h6ZAIJtO+t3NYz6XC/8AJd/71BnsnGKcdxaVEQ0+G0W0ScOy5fj0nFVSqByXC+cx3OFJX5UJKAQn/C4eIBJItG+r9BC5S7WcZKA0AcoOIesT/d2oDgEfLObo8ciquIUCAQZBuDxB0rltjbaZUp59ZXLqsiPiXiOZZJS3BCCClRLjgPB0U3yQxiS2thJP93XzacyVJJZUMzJhYBgJPNzvLSqC/XPbKbffQXDi3EfGvJCUoYgBt5baQMzZOiBqa6GuY5OIxPMq5tbATz+IgKbcJ/xLupDgB91BewOHWgELeW6SZBUlsR2dBKR76X2/i1NMlaDCs7SbibLeQhX4KNN4QOBPxpQVcUAgRusST+NTeVn+GPrWP+oboLFFFFBH5UdUn0x4VUUcqOqT6Y8KqKB/ZnUterT4RWjlDhVO4TENIgrcZcbTJgZloKU33XIrfszqWvVp8Ipmg04jDJcbU2tIUlSShQOhBEEe6hGHSlsNoACQnIkDQACAK3UUCOw8OprDMNrspDTaFAGYUlABvvuK17VwanHcKpIENPqcXfRJw7zYjj0nE1SooCpON2e4l0v4cpzKAS60skIeCfNIUAS24JjNBBFiLJKa1FBJ/tLEGwwLgVxW6wG59JK1Lj/JPZT+CDmQc6UFdycgISJNgMxkwIE2mJgaDfRQT9q4VS14cpAht7nFX0TzTqPbdaaoUUUE3ZODU27ilKAh18OIvqkYdlu/A5m1VntxlxbK22rKXDeaYKErIStY+slJUQOIFP0UGDLQQlKUiEpASkDQACAPdSGJwihiWnkaFKmXhIEo89tXaUrBAHB1RqlRQFc/spb7CC2cI4v415YUlxiCHHluJjM4DosaiugooFsFiFrBK2VtEGAFKbM9vQUR76W5R4ZbjCktpzKzNrCZAnm3ULIk2mEnWqVFBL/tN7/4T3/Mw3/dqk0okAkFJIBIMSDwMWt2VlRQR+VHVJ9MeFVFHKjqk+mPCqigf2Z1LXq0+EUzS2zOpa9WnwimaDwmoeB2666y2+nBultxCXE5VtFeVYCgcpUBMHQGe+ra9D3Go/JBYTs7BkkADCskk2AAaTqaCjs/HIfbS42qUqncQQQYUlSSAUqBBBSQCCCDTC1gAkkAASSdABqSajcmekH3R1bz5ca7UBttvMOxSm1rB3hYO+vOU/T8mYVdD+IDax85DbTj5SeIUWQkjeFEUGxra63ekxhlrRucWpLaVjigGVEcCUgHUEi9bsFtULXzS21tOwVBC46aRqUKSSlYFpAMiRIEiqNReWIy4Vx75eHHlKDvCmQVQPSSFIPELI30FqlhjBzxZgyGw7O6Copjv6NM1JR/j1f8Mn/9V0FaiiigU2TjhiGWnkghLiEuAGJAUJAMWm9N1F5F/wDp+E9Q34BVqgKnYnbCEYlvDkHM4lSgR5qSLpSrgVBLpHHmlVRJrmGcErE4d3EJ611QfYJ3JZM4YTqEqCcxH2yxQdPWDzmVKlcAT7hNatnYxLzSHUzC0hYBsRImCNxGhHEV7tDqnPQV4TQatkbSRiWUPNzlWJhQhSTvSoblA2Ir3G44NrZQQSXnC0mIsQ047J7IaItvIqHhB5M2ziU9UtpvykfNhtIS8PRACV8UgH5EF3bx+OwH/Eq/6TE0Fqiiigj8qOqT6Y8KqKOVHVJ9MeFVFA/szqWvVp8IpmltmdS16tPhFM0GLmh7jXMcj9hYZWBwaiw2o+Tsq6SQRm5tJkA2Bm811NFAVO27gluNgtRzrSw81msCpMgpJgwFJUtBMGAub1RooJWG5QsKstwMuAdJp4pQtHGQTcfWSSk7iRSeOxYxsMMHOyogvvC7fNpIJbSrRxS4ynLISkqJIOUG+42FagHvANZUBXP4vaLTOOJeebbCsMmOcWlMw6uYzETqK6CvCKBHDbbwzighvEsLWdEodQpRgSYAMmwJp+vMo4V7QcpyQ2/hUYHCpVisOlSWGwpKnWwQQkAggmQa6TB4xt1OZpxDiZjMhSVCRqJBia3ZBwFegUEflKoqQnDpJCsQrmpEyluCp5UjQ82FAH5yk1mnk7hwICXABYAPP2H36q0UEPYjQw7zuFEhB/vDMknorMOpkkklLkqJP0yaq7Q6pz0FeE1vooEdiCcMx6lHgFc9iWFsYrBMQSyMQpbKh/7aRhcQC0rhlKhkPzbfIk9fRQFFFFBH5UdUn0x4VUUcqOqT6Y8KqKB/ZnUterT4RTNLbM6lr1afCKZoCsULBEgyNLdljS2OwinNF5Y0ImRMSdYmAQDun3qr2a6UBAfCQBAyoiLAD5Wgvv3zqBQVQaCaVYw60lPxgyiRlCAJGiBM2AHv/CteHYcUsl0gpTZAiJO9RvpuA7zvsD1FKrwcvJcnRKkxe5JSQfYEkf5qRTshYQ8nnTLjZQk3+LJU6qRfdzo+5rwCxRSqsKSyW8xSSgpzJ1EiARpf3eylV7MXlhLmU85zgiYRCcuUCbpJEmfnGgqUVLGylZWRzplpKUk3POQUZswJvOTXUEzxB2u4BRDsLgrWHEG/QKUoAtNxLckWnMRQP0VOe2YSpJS4QEhAGsp5teYwZ1WOiqdwrX/Za/7x8afjkkJ1+LJCha/1p3G2ukBVopVOE+Lyk9LKpAN/lb7EcBpHZFYN4JQYLWfpFKkhUaZpg2jSRpGm6gdoqezs9Seb6c5XFOEXiFIUkJF9AVA33jQWjBezllpTfOASvOFCZjnudIuTu6P9N1BToqXi9mLWtCg6UhIbCkiYXzbgXxtpHcTM1knZy+f53nTkzZubvE5Mk69ibRFidTQUqKUwGGWgrzLzZlZxPySRCgPq2kDtNN0EflR1SfTHhVRRyo6pPpjwqooH9mdS16tPhFM0tszqWvVp8IpmgKKKKAoqbitroTMXj+e2o721Vq0UffHaLVkyczHTx7WVx2l1VFI7HxnOtgk9IWVT1aaXi9YtHy4mNToUUV4RNdIeg14TUXGteTpAbUQCZgqJ4k3N+2JrV5VmHTUYm3E7qy5OVFLdZjz/AKWRjmY26AGvCahNPa5LBOskySTEwCBuqmMakkAXJ1i8d9d4s8XhzNZg0DXtYkcPb3VlV7kUUUUBRRRQFFFFBH5UdUn0x4VUUcqOqT6Y8KqKB/ZnUterT4RTNLbM6lr1afCKZoCiiig5PlHhC2rOnzVa8AeFR0v5p7TNt3G3tFd7jcMl1BQrQ/gdxrhcRhVNqUgg2Nra9s14fN400t2r6lrw3iY1J/ZuMLawoaaEdldg2sKAIMg3rgkOX09nH+f1ro9jYvKIJ6Oo7P5/Na74GeazNLekZqb8wuUUodoJ7a0q2mmYKgkcT7rV6v8ALT7Z+stHKIgBsxML09lTAZvOmgA1m9ObUxIWmyiY6QhA7tSaloMiMiuGYTw0ry+THbLtfT9T2FWhJzKSRYp0MHf7/wAKpYNQWkKQbDd+PHurmmsa2oxnbVMjLnAPRPSgbyO+01U2btBphJTKoJzTlJAJ7RYbqtwXmJ1aNQi0fS+08FaEake7WttQk7VZCCpLiZzZhMjpbxcW3insNtVtQucp4H+h3it1ctZ8bUzWT9FTcZtNBhCFplQ86bD26T2Vo2NiFKWZJgCDJ1UI09hNTOSN6RpZoooqxAooooI/Kjqk+mPCqijlR1SfTHhVRQNbOK+ZagJ6tPyj80dlbVIdPykp7gT/AK0bM6lr1afCKZrnqE04Vze8T2ZQP9KzW0q0KNqZoNOsQnZFaCbSe/vqdtJlSErWBJFxx9p33q2kg2tWRSDVdsfaExbTh2MWp1BMQU2zG+gnX3e+tbmOKUzKgJgEEweJqxtDZIbUSkAIUZ7RNoHtgj21z21BDqwkZkAzBtlJtEg8Qa8zNW1K/wBtNNWlsQtSgSVqIOkzb+ca8iLJJntIGg91IuYiwBjeIEyInXdvqvsRQViG07rykpiAU7++f5NZa2m1oqtmuo2ewGDUpsuoIKwfN3Qm8d/4VmDlSqekV3gfJ3T/ALClMRzjJUyk9ArkRcxMX/m6tLu0FEgcBlEDWNO+1aLXildep/6q6zMt+GwGSMqkpAFwEpEA66DfV3YCWkoLbY3knUzJ1JOs1yzjocUFFwtwIOVJKFjgR8k9qeN5qhybfyqUbwUkBMyZzADS16twZOto+pc3jcOiw7aSFQEwFEG3zf4aR2xjWWW5KkpuJjgogX4a60pt05MP5OgyT586qSVSsTxM3PbSBbPyhmKykBI3RedRZMC/urba0eoUxDxRcU+csc1kSUiL5pVmkRwy1QxGFdSkHzYIjQj29lVNn4VDCTmVJuStRuZ6R7h+lYbQxiSCJBm3ZwionHGtzKYks08pRChbdIJ4C991jTzaXcut51BsRbsmvNm4WAJEReJmSd/cOFUqspSdeZRMk/jew/1491bAXJ0RHbNMUVZ1/tztD5TZ+aTOXzxx+aqitnKjqk+mPCqip0g/szqWvVp8IpmltmdS16tPhFM1IKKK8UKAArEzuoHvrJRqAvi2M6VJmJ38OEdoNcJymyB0ZUkSAVKTvUCQqBpqL9td8tJVrYf1/SuI5RN5kkgGASv2b7+4Vh50fgv4/wCyIZSbpJUqVEnWDpra+tUtiO5XecUMykKM3EzERrpedN1a9n4ILhUGIEg3E9598VQS2ECAO3jrc2315MfjPZrtMTGnmLWVqJmBmzRuE3qZjnwBHZu3caqSMpn2dvYN3eaj47DreXlSfkm40ETA9qrDvpubIpERJBzGiyRIFyJAsJ479D7qq7D2pkJ0MDf2EH2VITsZ8GCgRl1UCYngBcEGY99YbOZcQrpjf7CLT/BUxExO1torNdOgGNzOuO/JSVCbGQk6Aewfw1f2E8npOLACjZNgYA003/71y5BsgQmTJBJIgGSL7twqgw6bixiTIuI7I3VojPas7hkmm4VtqrStC0hzpLVfgQUhPsETb/etPJrZhywQohJmZEG5J3a3n21ExD5Jt+Fd/g0BttAJ0SLdsXrXxcs5ZmZj0ryU6t4IHZatlYgA3se3srKvRUCiiigj8qOqT6Y8KqKOVHVJ9MeFVFA/szqWvVp8IpmltmdS16tPhFM0BRRRQFFFYrRO+g1Y10JQZMbp7647FpDjkHzE7j/O2a6/G4YOIKVTxtuNcXiUBsQJO+Y1HcfZevN5821H0vw6MPLsMoMAcIAt/pSZf3nTU/8AitDxUlIUQQFGJvBnd/5qVj8VKlpRKkIHSyEEjtj5UHX+GvLt2tPhqrVv2ltaLC43E/17Be1DbbiEKLZBdOkGeiYi/aIPtFZ8j9mN4l4urSA0gA5SZk+3uJo5QYrLiVLaPRKrWIBIAkfjVv8AF1p2l1uO3WGezdpLaEOQSDOsk2v3/jTe03kLbC0EgC4Gl9LjS1Iq2gYOcJKhcCAYMwQZ83SqfJdwPPfGJJyiUgCwII4cKmsdpisfLi3j8kbaeEcSGVFQTn0RYEAAQVToTO+mkvAt2MEbpP8ADrWHLB4HFkDpBMSNxMSbilGE2JvaN1o3zw3VzljV5iHdY3WNntmAqeQASCVAT2b/AMJr6WGgYJAkCAew18+5KuJD6FKneZ3aEHdxIr6C26CJBnuM16P/AJ9Yik7ZOR+zMCvaKK9FnFFFFBH5UdUn0x4VUUcqOqT6Y8KqKB/ZnUterT4RTNLbM6lr1afCKZoCiiigDXmagitZM2/pUDzFYhKEkqUAONcNtfaTa1K3jKEp1EHf33mrvKseaOyuMfQIJkAiI1499eVzM89ummrDSNbT9pLeWFKKvipywDe0wL3ikU4zKUBpWW5EkAWgCVEcY07Jq442OkFFJ6IhOWYUQYAPC+s8KVa2dlMFImSVE3gJiZA0ArJ2a6zGvJzZm0S2ChrIDcrKs3TUCDY8Cb6DSkUsqfUVLUlISCokzA7YF5NOQkAgQBaLaxvnd3Vi1jVIPRvaIjUE7xvuajtuYifSPuYa9qYVDKUhKguYK7HMFXi/CJ/CqOw8Utl0gKSkEXJIsDCjEG5gKtO+oW0Xc0SYIJCkQZBuSqN4ilEYjOE95tBtbjpqdKs31ncIivaupVJ5xZWZ6Rkk3MnU/wCtb0tyCZsN15IJ3ewVgwIFhoP9hWxQSejngQTMHUiI47qzx5ncpn6ZYF2HFKSCBoAdb6/1/Cu75OoOTMQAPk2uZ1qPyc2PnSHHDKASQTMqG4dibadtdeyoHQRBiK9XiYZie0sea8T4ZVlXgr2vRZxRRRQR+VHVJ9MeFVFHKjqk+mPCqigf2Z1LXq0+EUzS2zOpa9WnwimaAooooPCK9oooIHKLZzrpGS4A4jf/ALVI+DLqhlIAgmFfOB43tpXbVgtOa1Zb8Sl7TaVlckxGocaOSKz5y0ADvprD8kk/SCYgwDv7z7K6dDQAj21nURxMUfCZzXn5c+nku10TdW4yY07AL1E5R7GaBAaQEqAJIkkmD7YtXYbQxASmJVmVoEgk9thXE7WbSFqOa/ADQ6XB0FUcmtKV1WHeK1pncy5vGMJUUnWwnfEW9pt+Na1jLlOWBED6xnXvpxYSYGUz2b9d286Uxs3ZqsQQ2BJF9LXImTXnxu06hr7ajyUZIUQATNu2bW076ro5OPFSQWzBIvuAPHhaa6/YXJxpgAwFL+cdB3Vbrfi4HzaWa/I/xammwlITuAi/AWFeoF5ERFZLRNegRXpRDK9oooqQUUUUEflR1SfTHhVRRyo6pPpjwqooH9mdS16tPhFM0tszqWvVp8IpmgKKKKAooooA14ma9rWWrzJ99qgbK0rxAHG+g3mt1Y5BwFJ38BdbCXYKkmxtfQ94qdtTYiVCU675JMjsJ0q2BRXFsdbRqXUWmPTjMDyTVmzuHKBoATMzvI0rotm7JQxOUGSImqEUZa4x8elPUJtktb29oAooq9wKKKKAooooCiiigj8qOqT6Y8KqKOVHVJ9MeFVFA/szqWvVp8IpmltmdS16tPhFM0BXP4Jk40c86pXMEnmWkqKUrQDAccKTK88ZgknKElMidLziZBHEEVI5HK/uWHTYKbbSwsD5LjA5pxPsUgigyXybw46pHMK3LYPNqB7ctldygQd4NVWkkAAkqIABJiSeNrX7KyrxQoIOCa8tHPOKVzBJ5lpKilK0AwHHMpleaCQknKElMidN7vJ5tInDzh3BcKakJn67c5XE8QRPAg3rzkaf7lh0aKabSwsfNcYHNLH3kH8Ks0COxccXmsyk5XEqU24kXCXGyUqg70mJB3gik8SpeJfWylakMtQHVIJStxxYCg2Fi6AlBSpREE50gEQZ95MnN5Q6PMdxC1I7UtpQxI7CplRB3gg76Niqyv4xs+dzqXhxLbjSEpV3ZmnE/wCSgzPJzDfJbyK+e2paXO/nEnMfab76Nj4lwOOYd5WdbYStLkAF1peYJUoAABwKQtKgLWSqBmgVqjtqz49eXRpgIUd2d5ecJ7wlsKI4OJ40Ge3VEKw0EicQkGN45ty1aXnlYslDSijDgw48kwp2LFtojQblODS4TeVJ1cssHzyGGsyk530jMnUdBw+0WgjeCRvpzZGOvzDiEtvIT5qbIWgQAtr6mgKdUkgHcSFJtASAAIAEAcALCoHkDb2NxAdTnCWmMoJMDMXpgTvge6uhrnRgucx2J+NdRDLHVqAm7+sg0FXB7JZaVmbbCVREidD7aV5XkjA4kgkHmV3BII6J3jSnMFgubJPOurn6RQMd0AUlyx/wOJ9Svw0GauTeF3MpQfnNlSFDuWghQ99a8G64w8lhxZcbcCiy4qM4KLqaWRGY5SVJVEkJUFXEqsmou2OnisG2nzkOLxKuxCWXGfZKn0gcYVwNBaooooI/Kjqk+mPCqijlR1SfTHhVRQP7M6lr1afCKZpbZnUterT4RTNAVKxOxyHFPMOllxcZxlztukCAVtyOkBAzJKSQACSAAKtFBJOCxS7LxTaU7+YZKVnuU44sD2JngRVRCYAAmwi5JNuJNye01lRQS8TskhxTrDvNOLjOCnO26QIClokHMAAMyVJJAAMgADW5s190ZX8QnmzZSWG1NlY3grU4pQB+rlPbViigwZaCEhKQEpSAlIAgAAQABuAFJ7S2YHSlYWpt1E5HERICozJIIIUgwJSRuBEEAh+igkHCYw2OKZSN6m8OQv2Z3VJB70kdlPbPwKGUZUA3JUokkqWpXnKUo3Kj/LAUzRQKY/Bc6Wjmjm3A7pMwlSY7PO17Kx2ps5L6QCSlaTmbcT57S9ApJNt8EGQQSCCCRToNFBgwFBICyFKgZiBlBO8gSYHZJqXiNmvB9bzL7SOcQhCkuMqX1ZXBBDqNec0jdVeigRwTOICpdeZWmNEMrQZ3HMXlW1tFe7awPlDDrObLziFIzROXMImJE90inaKCScPjDY4jDgbynDrn2ZniAe8Gmdm7MSzmOZS3FwXHVkFa8thMAAASYSkBIkwLmnaKAooooI/Kjqk+mPCqijlR1SfTHhVRQP7M6lr1afCKyx2G51BRmICrKI1y7wDunSax2Z1LXq0+EUzQT8bs0utpQpw5k3zgXKshRMTA864uCJGhrJWzpcKyqQUZCgpGWBBTbiDmP+bsp6igmt7ISkNAEfFoCD0R0oUhU62JLYO/U1g3seOeGezxJVbQFSioC+8KImJ/ACrRQI4bBKSpKi5mIbS2olN1ZSTMzYme2tf9lDnVOZvOJMRYZm0N8fs59sVSooJbWxgNVA/FBmCmxygQYJOhTMCNbzAgOxhCAFQEpSmyfmKzym/QKjqbzbhVSigkJ2EId6fWOc6DEFCs5XaD9Yjjc7jAbxuGWQOaVlypUAgWSolMJk7gnW1OUUCWJ2YhbaG4EIKCJSDZCkqI9uWD31rRsvK664lcFwRGXzISlIIvfzZv2aXmjRQSjsWUIRzivi82UxfKTZJ3FISMul7GxANevbGCuclVnFoWRGnNqzazN9OA1i5mpRQT/wCyxzhXm1JMRxbDeWZui05eMcKUHJ/4lDQdIyEkLAg9JKkqGsXC1fhvE1booEBs7poUVyEo5oojoqSReROshJngI31izskJS2kEDIVGUpAKitJTPYYOvYKo0UEpOxRly5yLpIKRGUtpgKAnztCSZBgAiKo4drKlKfmpCeGgjStlFBH5UdUn0x4VUUcqOqT6Y8KqKCXgOVMNNjmdEJHn/VH1a3/Cv7H8/wC2vaKDz4V/Y/n/AG0fCv7H8/7a9ooPPhX9j+f9tHwr+x/P+2vaKDz4V/Y/n/bR8K/sfz/tr2ig8+Ff2P5/20fCv7H8/wC2iigPhX9j+f8AbR8K/sfz/tr2ig8+Ff2P5/20fCv7H8/7a9ooPPhZ9j+f9tHwr+x/P+2iigPhX9j+f9tHwr+x/P8Atr2ig8+Ff2P5/wBtHws+x/P+2iigPhX9j+f9tHwr+x/P+2vaKCZyg5S5mwOajpj5fYfq0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28" name="AutoShape 8" descr="data:image/jpeg;base64,/9j/4AAQSkZJRgABAQAAAQABAAD/2wCEAAkGBxQSEhUUExIUFhUXFxwUFxcWFxYcGhUYFRgbFxccHBoaHSggGhslHRUWITEhJSkrLi4uGCAzODMsNygtLisBCgoKDg0OGhAQGzAkICUyNy00NCwsLC0sLSssLCwsLCw1LDQsNCw0NCwsLCwsLCwsLCwsLCwsNC0sLCwsLCwsLP/AABEIARUAtgMBIgACEQEDEQH/xAAbAAADAAMBAQAAAAAAAAAAAAAABAUCAwYBB//EAEoQAAEDAgMDBwYNAQYFBQAAAAECAxEAIQQSMQVBUQYTIjNhcbIUMnJzgZEWI0JSU2JjkqGi0eLwwRUkNIKx4XSTtNPxNUNUg7P/xAAZAQEAAwEBAAAAAAAAAAAAAAAAAQMEAgX/xAAmEQEAAgICAgICAgMBAAAAAAAAAQIDEQQSITFBUSIyE2FSocEF/9oADAMBAAIRAxEAPwD69s3ANcy38U35ifkJ+aOymPIGvom/uJ/SjZnUterT4RTNAt5A19E39xP6UeQNfRN/cT+lM0UC3kDX0Tf3E/pR5A19E39xP6UzRQLeQNfRN/cT+lHkDX0Tf3E/pTNFAt5A19E39xP6UeQNfRN/cT+lM0UC3kDX0Tf3E/pR5A19E39xP6UzRQLeQNfRN/cT+lHkDX0Tf3E/pTNFAt5A19E39xP6UeQNfRN/cT+lM0UC/kDX0Tf3E/pR5A19E39xP6UxRQLeQNfRN/cT+lHkDX0Tf3E/pTNFAt5A19E39xP6V75A19E39xP6UxRQQOU2CbDSYab88fIT81XZRW/lR1SfTHhVRQP7M6lr1afCK92i9kacWLFKFKnhlST/AErzZnUterT4RS3KdcYPEngw6fc2qgOT20FPspLgCXU9B5I0S4ACY+qQQofVUmsOU20lMMKU2Ap5QKWUnQuZSqT9VISpZ7EmtOIHk7rbw6twIYe7Doy595RQexaSbIrFCefU8+fMShbDPbuec9qkhI7G5Fl0FjBuZm0K4pB94BpLauMU27hEpIh19Ta7apGHecEcOk2mtmwlzhmDxZbPvQKT291+A/4lX/SYmgtVJxuOcW6WMPlCkgKddWCUNBXmpCQRncIBMSAkQTqkKrVG5ORmxemfypefj5jfNz/9XNeyKDL+ynxcY57NwU3hyj2pS2lUdyge2qGB5zIOeyZ7glucpg2ICrpkXyyY0k61vooJ+1cUpC8OEmzj/NqtqnmnV+y6E1QqJynC82E5spC/KRBWCUj4h6ZAIJtO+t3NYz6XC/8AJd/71BnsnGKcdxaVEQ0+G0W0ScOy5fj0nFVSqByXC+cx3OFJX5UJKAQn/C4eIBJItG+r9BC5S7WcZKA0AcoOIesT/d2oDgEfLObo8ciquIUCAQZBuDxB0rltjbaZUp59ZXLqsiPiXiOZZJS3BCCClRLjgPB0U3yQxiS2thJP93XzacyVJJZUMzJhYBgJPNzvLSqC/XPbKbffQXDi3EfGvJCUoYgBt5baQMzZOiBqa6GuY5OIxPMq5tbATz+IgKbcJ/xLupDgB91BewOHWgELeW6SZBUlsR2dBKR76X2/i1NMlaDCs7SbibLeQhX4KNN4QOBPxpQVcUAgRusST+NTeVn+GPrWP+oboLFFFFBH5UdUn0x4VUUcqOqT6Y8KqKB/ZnUterT4RWjlDhVO4TENIgrcZcbTJgZloKU33XIrfszqWvVp8Ipmg04jDJcbU2tIUlSShQOhBEEe6hGHSlsNoACQnIkDQACAK3UUCOw8OprDMNrspDTaFAGYUlABvvuK17VwanHcKpIENPqcXfRJw7zYjj0nE1SooCpON2e4l0v4cpzKAS60skIeCfNIUAS24JjNBBFiLJKa1FBJ/tLEGwwLgVxW6wG59JK1Lj/JPZT+CDmQc6UFdycgISJNgMxkwIE2mJgaDfRQT9q4VS14cpAht7nFX0TzTqPbdaaoUUUE3ZODU27ilKAh18OIvqkYdlu/A5m1VntxlxbK22rKXDeaYKErIStY+slJUQOIFP0UGDLQQlKUiEpASkDQACAPdSGJwihiWnkaFKmXhIEo89tXaUrBAHB1RqlRQFc/spb7CC2cI4v415YUlxiCHHluJjM4DosaiugooFsFiFrBK2VtEGAFKbM9vQUR76W5R4ZbjCktpzKzNrCZAnm3ULIk2mEnWqVFBL/tN7/4T3/Mw3/dqk0okAkFJIBIMSDwMWt2VlRQR+VHVJ9MeFVFHKjqk+mPCqigf2Z1LXq0+EUzS2zOpa9WnwimaDwmoeB2666y2+nBultxCXE5VtFeVYCgcpUBMHQGe+ra9D3Go/JBYTs7BkkADCskk2AAaTqaCjs/HIfbS42qUqncQQQYUlSSAUqBBBSQCCCDTC1gAkkAASSdABqSajcmekH3R1bz5ca7UBttvMOxSm1rB3hYO+vOU/T8mYVdD+IDax85DbTj5SeIUWQkjeFEUGxra63ekxhlrRucWpLaVjigGVEcCUgHUEi9bsFtULXzS21tOwVBC46aRqUKSSlYFpAMiRIEiqNReWIy4Vx75eHHlKDvCmQVQPSSFIPELI30FqlhjBzxZgyGw7O6Copjv6NM1JR/j1f8Mn/9V0FaiiigU2TjhiGWnkghLiEuAGJAUJAMWm9N1F5F/wDp+E9Q34BVqgKnYnbCEYlvDkHM4lSgR5qSLpSrgVBLpHHmlVRJrmGcErE4d3EJ611QfYJ3JZM4YTqEqCcxH2yxQdPWDzmVKlcAT7hNatnYxLzSHUzC0hYBsRImCNxGhHEV7tDqnPQV4TQatkbSRiWUPNzlWJhQhSTvSoblA2Ir3G44NrZQQSXnC0mIsQ047J7IaItvIqHhB5M2ziU9UtpvykfNhtIS8PRACV8UgH5EF3bx+OwH/Eq/6TE0Fqiiigj8qOqT6Y8KqKOVHVJ9MeFVFA/szqWvVp8IpmltmdS16tPhFM0GLmh7jXMcj9hYZWBwaiw2o+Tsq6SQRm5tJkA2Bm811NFAVO27gluNgtRzrSw81msCpMgpJgwFJUtBMGAub1RooJWG5QsKstwMuAdJp4pQtHGQTcfWSSk7iRSeOxYxsMMHOyogvvC7fNpIJbSrRxS4ynLISkqJIOUG+42FagHvANZUBXP4vaLTOOJeebbCsMmOcWlMw6uYzETqK6CvCKBHDbbwzighvEsLWdEodQpRgSYAMmwJp+vMo4V7QcpyQ2/hUYHCpVisOlSWGwpKnWwQQkAggmQa6TB4xt1OZpxDiZjMhSVCRqJBia3ZBwFegUEflKoqQnDpJCsQrmpEyluCp5UjQ82FAH5yk1mnk7hwICXABYAPP2H36q0UEPYjQw7zuFEhB/vDMknorMOpkkklLkqJP0yaq7Q6pz0FeE1vooEdiCcMx6lHgFc9iWFsYrBMQSyMQpbKh/7aRhcQC0rhlKhkPzbfIk9fRQFFFFBH5UdUn0x4VUUcqOqT6Y8KqKB/ZnUterT4RTNLbM6lr1afCKZoCsULBEgyNLdljS2OwinNF5Y0ImRMSdYmAQDun3qr2a6UBAfCQBAyoiLAD5Wgvv3zqBQVQaCaVYw60lPxgyiRlCAJGiBM2AHv/CteHYcUsl0gpTZAiJO9RvpuA7zvsD1FKrwcvJcnRKkxe5JSQfYEkf5qRTshYQ8nnTLjZQk3+LJU6qRfdzo+5rwCxRSqsKSyW8xSSgpzJ1EiARpf3eylV7MXlhLmU85zgiYRCcuUCbpJEmfnGgqUVLGylZWRzplpKUk3POQUZswJvOTXUEzxB2u4BRDsLgrWHEG/QKUoAtNxLckWnMRQP0VOe2YSpJS4QEhAGsp5teYwZ1WOiqdwrX/Za/7x8afjkkJ1+LJCha/1p3G2ukBVopVOE+Lyk9LKpAN/lb7EcBpHZFYN4JQYLWfpFKkhUaZpg2jSRpGm6gdoqezs9Seb6c5XFOEXiFIUkJF9AVA33jQWjBezllpTfOASvOFCZjnudIuTu6P9N1BToqXi9mLWtCg6UhIbCkiYXzbgXxtpHcTM1knZy+f53nTkzZubvE5Mk69ibRFidTQUqKUwGGWgrzLzZlZxPySRCgPq2kDtNN0EflR1SfTHhVRRyo6pPpjwqooH9mdS16tPhFM0tszqWvVp8IpmgKKKKAoqbitroTMXj+e2o721Vq0UffHaLVkyczHTx7WVx2l1VFI7HxnOtgk9IWVT1aaXi9YtHy4mNToUUV4RNdIeg14TUXGteTpAbUQCZgqJ4k3N+2JrV5VmHTUYm3E7qy5OVFLdZjz/AKWRjmY26AGvCahNPa5LBOskySTEwCBuqmMakkAXJ1i8d9d4s8XhzNZg0DXtYkcPb3VlV7kUUUUBRRRQFFFFBH5UdUn0x4VUUcqOqT6Y8KqKB/ZnUterT4RTNLbM6lr1afCKZoCiiig5PlHhC2rOnzVa8AeFR0v5p7TNt3G3tFd7jcMl1BQrQ/gdxrhcRhVNqUgg2Nra9s14fN400t2r6lrw3iY1J/ZuMLawoaaEdldg2sKAIMg3rgkOX09nH+f1ro9jYvKIJ6Oo7P5/Na74GeazNLekZqb8wuUUodoJ7a0q2mmYKgkcT7rV6v8ALT7Z+stHKIgBsxML09lTAZvOmgA1m9ObUxIWmyiY6QhA7tSaloMiMiuGYTw0ry+THbLtfT9T2FWhJzKSRYp0MHf7/wAKpYNQWkKQbDd+PHurmmsa2oxnbVMjLnAPRPSgbyO+01U2btBphJTKoJzTlJAJ7RYbqtwXmJ1aNQi0fS+08FaEake7WttQk7VZCCpLiZzZhMjpbxcW3insNtVtQucp4H+h3it1ctZ8bUzWT9FTcZtNBhCFplQ86bD26T2Vo2NiFKWZJgCDJ1UI09hNTOSN6RpZoooqxAooooI/Kjqk+mPCqijlR1SfTHhVRQNbOK+ZagJ6tPyj80dlbVIdPykp7gT/AK0bM6lr1afCKZrnqE04Vze8T2ZQP9KzW0q0KNqZoNOsQnZFaCbSe/vqdtJlSErWBJFxx9p33q2kg2tWRSDVdsfaExbTh2MWp1BMQU2zG+gnX3e+tbmOKUzKgJgEEweJqxtDZIbUSkAIUZ7RNoHtgj21z21BDqwkZkAzBtlJtEg8Qa8zNW1K/wBtNNWlsQtSgSVqIOkzb+ca8iLJJntIGg91IuYiwBjeIEyInXdvqvsRQViG07rykpiAU7++f5NZa2m1oqtmuo2ewGDUpsuoIKwfN3Qm8d/4VmDlSqekV3gfJ3T/ALClMRzjJUyk9ArkRcxMX/m6tLu0FEgcBlEDWNO+1aLXildep/6q6zMt+GwGSMqkpAFwEpEA66DfV3YCWkoLbY3knUzJ1JOs1yzjocUFFwtwIOVJKFjgR8k9qeN5qhybfyqUbwUkBMyZzADS16twZOto+pc3jcOiw7aSFQEwFEG3zf4aR2xjWWW5KkpuJjgogX4a60pt05MP5OgyT586qSVSsTxM3PbSBbPyhmKykBI3RedRZMC/urba0eoUxDxRcU+csc1kSUiL5pVmkRwy1QxGFdSkHzYIjQj29lVNn4VDCTmVJuStRuZ6R7h+lYbQxiSCJBm3ZwionHGtzKYks08pRChbdIJ4C991jTzaXcut51BsRbsmvNm4WAJEReJmSd/cOFUqspSdeZRMk/jew/1491bAXJ0RHbNMUVZ1/tztD5TZ+aTOXzxx+aqitnKjqk+mPCqip0g/szqWvVp8IpmltmdS16tPhFM1IKKK8UKAArEzuoHvrJRqAvi2M6VJmJ38OEdoNcJymyB0ZUkSAVKTvUCQqBpqL9td8tJVrYf1/SuI5RN5kkgGASv2b7+4Vh50fgv4/wCyIZSbpJUqVEnWDpra+tUtiO5XecUMykKM3EzERrpedN1a9n4ILhUGIEg3E9598VQS2ECAO3jrc2315MfjPZrtMTGnmLWVqJmBmzRuE3qZjnwBHZu3caqSMpn2dvYN3eaj47DreXlSfkm40ETA9qrDvpubIpERJBzGiyRIFyJAsJ479D7qq7D2pkJ0MDf2EH2VITsZ8GCgRl1UCYngBcEGY99YbOZcQrpjf7CLT/BUxExO1torNdOgGNzOuO/JSVCbGQk6Aewfw1f2E8npOLACjZNgYA003/71y5BsgQmTJBJIgGSL7twqgw6bixiTIuI7I3VojPas7hkmm4VtqrStC0hzpLVfgQUhPsETb/etPJrZhywQohJmZEG5J3a3n21ExD5Jt+Fd/g0BttAJ0SLdsXrXxcs5ZmZj0ryU6t4IHZatlYgA3se3srKvRUCiiigj8qOqT6Y8KqKOVHVJ9MeFVFA/szqWvVp8IpmltmdS16tPhFM0BRRRQFFFYrRO+g1Y10JQZMbp7647FpDjkHzE7j/O2a6/G4YOIKVTxtuNcXiUBsQJO+Y1HcfZevN5821H0vw6MPLsMoMAcIAt/pSZf3nTU/8AitDxUlIUQQFGJvBnd/5qVj8VKlpRKkIHSyEEjtj5UHX+GvLt2tPhqrVv2ltaLC43E/17Be1DbbiEKLZBdOkGeiYi/aIPtFZ8j9mN4l4urSA0gA5SZk+3uJo5QYrLiVLaPRKrWIBIAkfjVv8AF1p2l1uO3WGezdpLaEOQSDOsk2v3/jTe03kLbC0EgC4Gl9LjS1Iq2gYOcJKhcCAYMwQZ83SqfJdwPPfGJJyiUgCwII4cKmsdpisfLi3j8kbaeEcSGVFQTn0RYEAAQVToTO+mkvAt2MEbpP8ADrWHLB4HFkDpBMSNxMSbilGE2JvaN1o3zw3VzljV5iHdY3WNntmAqeQASCVAT2b/AMJr6WGgYJAkCAew18+5KuJD6FKneZ3aEHdxIr6C26CJBnuM16P/AJ9Yik7ZOR+zMCvaKK9FnFFFFBH5UdUn0x4VUUcqOqT6Y8KqKB/ZnUterT4RTNLbM6lr1afCKZoCiiigDXmagitZM2/pUDzFYhKEkqUAONcNtfaTa1K3jKEp1EHf33mrvKseaOyuMfQIJkAiI1499eVzM89ummrDSNbT9pLeWFKKvipywDe0wL3ikU4zKUBpWW5EkAWgCVEcY07Jq442OkFFJ6IhOWYUQYAPC+s8KVa2dlMFImSVE3gJiZA0ArJ2a6zGvJzZm0S2ChrIDcrKs3TUCDY8Cb6DSkUsqfUVLUlISCokzA7YF5NOQkAgQBaLaxvnd3Vi1jVIPRvaIjUE7xvuajtuYifSPuYa9qYVDKUhKguYK7HMFXi/CJ/CqOw8Utl0gKSkEXJIsDCjEG5gKtO+oW0Xc0SYIJCkQZBuSqN4ilEYjOE95tBtbjpqdKs31ncIivaupVJ5xZWZ6Rkk3MnU/wCtb0tyCZsN15IJ3ewVgwIFhoP9hWxQSejngQTMHUiI47qzx5ncpn6ZYF2HFKSCBoAdb6/1/Cu75OoOTMQAPk2uZ1qPyc2PnSHHDKASQTMqG4dibadtdeyoHQRBiK9XiYZie0sea8T4ZVlXgr2vRZxRRRQR+VHVJ9MeFVFHKjqk+mPCqigf2Z1LXq0+EUzS2zOpa9WnwimaAooooPCK9oooIHKLZzrpGS4A4jf/ALVI+DLqhlIAgmFfOB43tpXbVgtOa1Zb8Sl7TaVlckxGocaOSKz5y0ADvprD8kk/SCYgwDv7z7K6dDQAj21nURxMUfCZzXn5c+nku10TdW4yY07AL1E5R7GaBAaQEqAJIkkmD7YtXYbQxASmJVmVoEgk9thXE7WbSFqOa/ADQ6XB0FUcmtKV1WHeK1pncy5vGMJUUnWwnfEW9pt+Na1jLlOWBED6xnXvpxYSYGUz2b9d286Uxs3ZqsQQ2BJF9LXImTXnxu06hr7ajyUZIUQATNu2bW076ro5OPFSQWzBIvuAPHhaa6/YXJxpgAwFL+cdB3Vbrfi4HzaWa/I/xammwlITuAi/AWFeoF5ERFZLRNegRXpRDK9oooqQUUUUEflR1SfTHhVRRyo6pPpjwqooH9mdS16tPhFM0tszqWvVp8IpmgKKKKAooooA14ma9rWWrzJ99qgbK0rxAHG+g3mt1Y5BwFJ38BdbCXYKkmxtfQ94qdtTYiVCU675JMjsJ0q2BRXFsdbRqXUWmPTjMDyTVmzuHKBoATMzvI0rotm7JQxOUGSImqEUZa4x8elPUJtktb29oAooq9wKKKKAooooCiiigj8qOqT6Y8KqKOVHVJ9MeFVFA/szqWvVp8IpmltmdS16tPhFM0BXP4Jk40c86pXMEnmWkqKUrQDAccKTK88ZgknKElMidLziZBHEEVI5HK/uWHTYKbbSwsD5LjA5pxPsUgigyXybw46pHMK3LYPNqB7ctldygQd4NVWkkAAkqIABJiSeNrX7KyrxQoIOCa8tHPOKVzBJ5lpKilK0AwHHMpleaCQknKElMidN7vJ5tInDzh3BcKakJn67c5XE8QRPAg3rzkaf7lh0aKabSwsfNcYHNLH3kH8Ks0COxccXmsyk5XEqU24kXCXGyUqg70mJB3gik8SpeJfWylakMtQHVIJStxxYCg2Fi6AlBSpREE50gEQZ95MnN5Q6PMdxC1I7UtpQxI7CplRB3gg76Niqyv4xs+dzqXhxLbjSEpV3ZmnE/wCSgzPJzDfJbyK+e2paXO/nEnMfab76Nj4lwOOYd5WdbYStLkAF1peYJUoAABwKQtKgLWSqBmgVqjtqz49eXRpgIUd2d5ecJ7wlsKI4OJ40Ge3VEKw0EicQkGN45ty1aXnlYslDSijDgw48kwp2LFtojQblODS4TeVJ1cssHzyGGsyk530jMnUdBw+0WgjeCRvpzZGOvzDiEtvIT5qbIWgQAtr6mgKdUkgHcSFJtASAAIAEAcALCoHkDb2NxAdTnCWmMoJMDMXpgTvge6uhrnRgucx2J+NdRDLHVqAm7+sg0FXB7JZaVmbbCVREidD7aV5XkjA4kgkHmV3BII6J3jSnMFgubJPOurn6RQMd0AUlyx/wOJ9Svw0GauTeF3MpQfnNlSFDuWghQ99a8G64w8lhxZcbcCiy4qM4KLqaWRGY5SVJVEkJUFXEqsmou2OnisG2nzkOLxKuxCWXGfZKn0gcYVwNBaooooI/Kjqk+mPCqijlR1SfTHhVRQP7M6lr1afCKZpbZnUterT4RTNAVKxOxyHFPMOllxcZxlztukCAVtyOkBAzJKSQACSAAKtFBJOCxS7LxTaU7+YZKVnuU44sD2JngRVRCYAAmwi5JNuJNye01lRQS8TskhxTrDvNOLjOCnO26QIClokHMAAMyVJJAAMgADW5s190ZX8QnmzZSWG1NlY3grU4pQB+rlPbViigwZaCEhKQEpSAlIAgAAQABuAFJ7S2YHSlYWpt1E5HERICozJIIIUgwJSRuBEEAh+igkHCYw2OKZSN6m8OQv2Z3VJB70kdlPbPwKGUZUA3JUokkqWpXnKUo3Kj/LAUzRQKY/Bc6Wjmjm3A7pMwlSY7PO17Kx2ps5L6QCSlaTmbcT57S9ApJNt8EGQQSCCCRToNFBgwFBICyFKgZiBlBO8gSYHZJqXiNmvB9bzL7SOcQhCkuMqX1ZXBBDqNec0jdVeigRwTOICpdeZWmNEMrQZ3HMXlW1tFe7awPlDDrObLziFIzROXMImJE90inaKCScPjDY4jDgbynDrn2ZniAe8Gmdm7MSzmOZS3FwXHVkFa8thMAAASYSkBIkwLmnaKAooooI/Kjqk+mPCqijlR1SfTHhVRQP7M6lr1afCKyx2G51BRmICrKI1y7wDunSax2Z1LXq0+EUzQT8bs0utpQpw5k3zgXKshRMTA864uCJGhrJWzpcKyqQUZCgpGWBBTbiDmP+bsp6igmt7ISkNAEfFoCD0R0oUhU62JLYO/U1g3seOeGezxJVbQFSioC+8KImJ/ACrRQI4bBKSpKi5mIbS2olN1ZSTMzYme2tf9lDnVOZvOJMRYZm0N8fs59sVSooJbWxgNVA/FBmCmxygQYJOhTMCNbzAgOxhCAFQEpSmyfmKzym/QKjqbzbhVSigkJ2EId6fWOc6DEFCs5XaD9Yjjc7jAbxuGWQOaVlypUAgWSolMJk7gnW1OUUCWJ2YhbaG4EIKCJSDZCkqI9uWD31rRsvK664lcFwRGXzISlIIvfzZv2aXmjRQSjsWUIRzivi82UxfKTZJ3FISMul7GxANevbGCuclVnFoWRGnNqzazN9OA1i5mpRQT/wCyxzhXm1JMRxbDeWZui05eMcKUHJ/4lDQdIyEkLAg9JKkqGsXC1fhvE1booEBs7poUVyEo5oojoqSReROshJngI31izskJS2kEDIVGUpAKitJTPYYOvYKo0UEpOxRly5yLpIKRGUtpgKAnztCSZBgAiKo4drKlKfmpCeGgjStlFBH5UdUn0x4VUUcqOqT6Y8KqKCXgOVMNNjmdEJHn/VH1a3/Cv7H8/wC2vaKDz4V/Y/n/AG0fCv7H8/7a9ooPPhX9j+f9tHwr+x/P+2vaKDz4V/Y/n/bR8K/sfz/tr2ig8+Ff2P5/20fCv7H8/wC2iigPhX9j+f8AbR8K/sfz/tr2ig8+Ff2P5/20fCv7H8/7a9ooPPhZ9j+f9tHwr+x/P+2iigPhX9j+f9tHwr+x/P8Atr2ig8+Ff2P5/wBtHws+x/P+2iigPhX9j+f9tHwr+x/P+2vaKCZyg5S5mwOajpj5fYfq0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30" name="Picture 10" descr="http://media.npr.org/assets/bakertaylor/covers/c/cooked/9781594204210_custom-1a19057f4d5a146cc0b1c5d3e07c86f5e959b3ed-s6-c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449" y="4274654"/>
            <a:ext cx="1433397" cy="2034666"/>
          </a:xfrm>
          <a:prstGeom prst="rect">
            <a:avLst/>
          </a:prstGeom>
          <a:noFill/>
        </p:spPr>
      </p:pic>
      <p:pic>
        <p:nvPicPr>
          <p:cNvPr id="2050" name="Picture 2" descr="Sustainable Diets and Biodiversity - Directions and solutions for policy, research and a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48" y="2069576"/>
            <a:ext cx="1396440" cy="19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0449" y="2152449"/>
            <a:ext cx="1361833" cy="185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AutoShape 2" descr="https://correio.usp.br/service/home/~/IMG_4420.JPG?auth=co&amp;loc=pt_BR&amp;id=149454&amp;part=2"/>
          <p:cNvSpPr>
            <a:spLocks noChangeAspect="1" noChangeArrowheads="1"/>
          </p:cNvSpPr>
          <p:nvPr/>
        </p:nvSpPr>
        <p:spPr bwMode="auto">
          <a:xfrm>
            <a:off x="155576" y="-2628900"/>
            <a:ext cx="4105275" cy="547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https://correio.usp.br/service/home/~/IMG_4420.JPG?auth=co&amp;loc=pt_BR&amp;id=149454&amp;part=2"/>
          <p:cNvSpPr>
            <a:spLocks noChangeAspect="1" noChangeArrowheads="1"/>
          </p:cNvSpPr>
          <p:nvPr/>
        </p:nvSpPr>
        <p:spPr bwMode="auto">
          <a:xfrm>
            <a:off x="155576" y="-2628900"/>
            <a:ext cx="4105275" cy="547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https://correio.usp.br/service/home/~/IMG_4420.JPG?auth=co&amp;loc=pt_BR&amp;id=149454&amp;part=2"/>
          <p:cNvSpPr>
            <a:spLocks noChangeAspect="1" noChangeArrowheads="1"/>
          </p:cNvSpPr>
          <p:nvPr/>
        </p:nvSpPr>
        <p:spPr bwMode="auto">
          <a:xfrm>
            <a:off x="155576" y="-2628900"/>
            <a:ext cx="4105275" cy="547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" name="Picture 5" descr="C:\Users\Carlos Monteiro\Dropbox\tim lang boo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9626" y="2132860"/>
            <a:ext cx="1412454" cy="1883273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QQEBQUEBQUFBQUFxcZGBgXFRQYGBcYHCAcGBoXGBYYHSgiHBwlHRgWITEhJSksLi8uFyAzODMsNygtMC4BCgoKDg0OGxAQGzckICIsMC80Ny8sLCwsLzItLC8sLywsLy8sLCw0LCwsLDQsNC8sLCwsLCwsLCwsLCwsLCwsLP/AABEIARUAtgMBIgACEQEDEQH/xAAcAAACAgMBAQAAAAAAAAAAAAAABgUHAQMECAL/xABMEAACAQMABQcICQICBwgDAAABAgMABBEFBhIhMQcTIkFRYbEUM1JxcoGRoRUjMkJikqLB4bLRc4IWJFOTo8LwCBdDRFRjdIMlNdL/xAAaAQEAAwEBAQAAAAAAAAAAAAAAAgMEAQUG/8QAMREAAgIBAwEGBQMEAwAAAAAAAAECEQMEEiExBRMiQVFhMnGhsfAUkcFSgdHhIzNC/9oADAMBAAIRAxEAPwC5rW2Tm06C/ZX7o7K2+TJ6C/lFFp5tPZXwqF1g0vJBIVTHmuc3jICxtmZj/kwB3sKAmvJk9BfyijyZPQX8oqBj03Jn7IYtvAY7CohWSUFsKWyEWMHvfqoOsxC7Ri6JDbI2+kWXm1ORs4A2pNknPVwoCe8mT0F/KKPJk9Bfyio3RmlnmcJzYXClnO3nHSZF2Rjfko3HGMGuG607JIuzCqq0hXYO3kqDIsZ2xsnZbBYgb/stnhQDB5MnoL+UUeTJ6C/lFQ2ldIzLIYotjcLfBJO0WkkKnqxs7KNv76xaawtJIic1xIDHa6ztb0yBtLhc9RweG6gJryZPQX8oo8mT0F/KKgrzSkySzMoJigOGzzYQgRBzvzt7W2yjhjGa+bzTrc8FjPQUspwVO0QYt+SDgAc+N3on3AT/AJMnoL+UUeTJ6C/lFL/+kUiIhdI2bmVklCOeizblUArwJPbuAJPVnu0ZpZ5pAnNhcKS52+A2mRdkY35KtxxjZNASXkyegv5RR5MnoL+UUvrpWfbZ1UvGZWiUMY1UkSCIbLDL5yHJ2hjA3VmTWNkBOyrhRK7jb6SqrOq4AUAhioxnfjJPCgJ/yZPQX8oo8mT0F/KK59E3rTISy7JDFdxyDjG8cD14wRxBruoDT5MnoL+UUeTJ6C/lFbqKA0+TJ6C/lFHkyegv5RW6igNPkyegv5RR5MnoL+UVuooCK0zbpzY6K/aH3R2GitumvNj2h4GigOq082nsr4Uh8qWu0mjHgWFInaVZC3OAnCgqMDBHEk/Cny182nsr4VTPKXD5brBa2x3qFhQ+pmZ2/TQHVc8q7ro+GURQG6llkVlw2wsabtrGc5IKDj29lYh5S7g6NluXht9oTpCi7DbJDKXkyNrfuAqvzq8Y7S6uJQQI5hbRgg9KQMdtvUqow9bd1dOmcxaGsUwfrpbqc7updmJflmgLDuOVA22jreVoYjc3Acqi5SNIlZlDNxONxwBxOeFRtpyn3drcRjSNnHHHNsuSqNG+ydwkG0TtY78GoDX7Vya2SwnCFoVtIEYgEhXUs7B8cAdvj66ZbDlFvdJ3ccVhbRCM7IcyI0uwM9Ny4KhRjgO7vxQEppzX6WPTS2kSW5j24UMjg7QDAMx2s4GATisTa9yHTiWdvHbtHziR85skvs7IeTZYHHpfCkay0OumNPXMchdY2kuGJXGdmNthcZBG/o1zajSx2ekZp8ForOO4dc8Wx9XGN27LFh8aAfuUHlJksrtra1jikCIDMXDHpNv2eiRwUrnPpVIaP1zZtAvf81Cs0e2oQLhNoPsKMZzggjr66qi0tL2aC8uxb87HOriWZsZTDCRygLA8VA4HcMVvt9KkaAlg35a9jGN/2Shk/qj+dAM+itedJ3K7Vto+3kU9DaWJsdhX7XDGN1T416nGmxo+GKARCRYy2y21shNt8YONx28bqr3k2ntkv7QmCZ7jnNkNziCMbWV2tjY2tynP2uqtOjNZxbaYkvXjaUc5OVUHZ+1tKDkg8AaA9JiMdg454DjxzXx5Imc7CZxjOyM47M4rj1c0p5ZaQ3GwY+dUNsE5IB4b8DqwffUjQHzFGFACgKBwAAAHuFfdYooDNFYooDNFYooDNFYooDg015se0PA0Uaa82PaHgaKA6rTzaeyvhVXctGtFxaS20dpM0JZXd9nZ3jIVc5B7Gq0bTzaeyvhVXa6atXN7p63fmHa1j5kNJ0dnClnbrz144UApXPKXdfR0MSTv5TzsjSS4Xa5sfYXhjftdnBO+pDQ/KDd22jJZ5pTPPNPzUHOAFUCqGd8KBnG2N3biuVuTm6itLphbu8zzCKJAVyIQ220u84w2yoHXgntqSuOTi5l0LbKqbN1DJO7RMVBYSEDAOcbWETGTjjQEZeaV03b2kWkJLpualYbKnYO5slS0ezgKcHhv4VK60cpNwdG2T2wEElzzvOOqjcYm5shM5A2jv6yBUdcaI01fwW9lJbGOKDADMFQdEbKmRto7WB6Iqc1s1Svba2tbe0hjvLWNemjRxl+dLMzuCSHAbaP2TkUB8cm+m7+W9VfLYryAj6xWcCRRj7Soyh9zYB4j5Ur3Wv19dzyMLzyQDPNx42V44CFgpwwHEvu3VM6haj3ovjc8z5CiLIYwx2sOylVUKxLFQTkluzrqI0zqzpOZpBPo1WnZgeeiCoO/7DCNg3awzQFzah3NzLYo160TyEnEkTKyyJ918puz1HHZTDilnk50DJYaPjhmI5zLswByFLEtsg9ePHNM9AYxRiuTSek4rZQ9xIsak4BY4GeOPkaxFpaBlVlmjIcZU7a9IdooueDrTS3PodlFfCTK32WB9RBr7ocCis0UBiis0UBiis0UAVis0UBH6a82PaHgaKNNebHtDwNFAdVp5tPZXwrdWm082nsr4CttAZorVc3CRqXkZUVd5ZiFAHeTupL0hypWMTYRmlXrdBlPcx3GuN0SjBydIeaKVdEa/wBldebk39hxk+rfv91T9npCOYsEOSuMjBGM5wd/VuPwqKyRbq+Ts8c4fEqOutcsmzjPWcVsqJ1qH+pzdy5+HXXZOk2RXLJDnu6vkTnrHz/ivN3KrOy6WuADuxEf+GlOPIO+fKu0rF4yClgbeVrDaNZmOFidHON5O/ZwPzVQE2kJ7hlSPb7EjTaJx2bt5r0HypLnQ933Rg/BlNIPIvotXikk+88uxnrCqFJHxY/KrsTfKXBDI+FfNdF5CDby3lhIrvz8PZtbYB9Wdxq5NRNeXvVQOcOJY1PeDuO7/riK6eVmyX6JlVEy23FshVJO1tDeAN/DaqouTm8eLSVvHjc88YYHIIIP/W6uqadqXQjLH0lHqeo6KKKqLAooooAooooAooooCP015se0PA0Uaa82PaHgaKA6rTzaeyvhUDp7S9wt1DaWiIXlRpHkfJWKNTgsVGMknAAzxPcanrXzaeyvhWkwrz7P97m1X3ZY+J+VDqZzpoiM4M317jftS4IB/CmNlfcK7dgYxgY7MCsmqPu9MaYsbznrnnmQSdJQpaJo879nHRAxwO40FFl6y6i2t6CdgQzfdmiAVgeraA3OO4/Ko3k0E8ct3Bd75YOaTa34demyuD1gg/t1Ulac5WbuclbGFYV9OQhn/L9kfOl6y110hbNL9fzk04TakZQzKF2sKgIwBvPVXFGMppeZojDK8fTwnpCSQKMsQAOsnA+NJeuWvdhFbyxm4V3dWULEGkO1jrKAge81XEGqeldJgPcyOFO8c/IwGO6JRu+Arh1r5PLiwt2m245EX7WxtAr1ZwRwqbjBpps4sKT5fJF8qcofScjrweOBh6jGhFOnIK2+59iP+qSq/wBeWzcoe22tvlGB+1PvIIenc/4cf9b1W/Io9SztaYFks5VcBlIGQd4I2hkEdlGiNExxKpRQvXhQqrvHYBXzrZKyWF06YLJBIy54ZVSwz3ZFcepOmHurWF5FVWaNWOznG/qGatV7XRXJLcrJ25gVxhvGqW0/Ckes9qsYx04C2O0k8e/GKbuVzWmfR8UHkrBXkdgSVVuiF6ge8iqg1XvpJtLW0szl5HuELMeJOR/1ioJ8FtJcnqyiiihEKKKKAKKKKAKKKKAj9NebHtDwNFGmvNj2h4GigOq082nsr4Uh6064ro7TEaT7oJbZdo7+gwd8NjrG/B/iny082nsr4VW3KTqjcaRvU5mNebESgyO2yqnabcMdInhwHXXG6LMcYyfidFgaP0jFcIHgkSRDwKsCPlXVmqR09ybT6Ls/KbS5me4RlMnN9FBHghiqDLHB2TvJ3A7q7uTLXm8mu0tbkidWBO2ANpcAnJK7iOA3jrFdshtdWP8ArFqda3oPORqkuN0qAK49ZH2h3Gq21f0fHZ6SmGk3jBtEQRFsAPtklHUHed3VvwfVV00oXej4ZdNbborSQ2sZXODslncZx24HzqMl5osx5XFbb4My3d1cyxG1CxW43yPMjB3GfsxoSCAR94441nX9c6LvP8B/CvrWKzuppohFKkNsuGmbfzjYOdgdQXA3msa6zI1hcxmSNC8MgXaYKCSDgb6Ikq3RooTXLz8X/wAaH5Aj9qfeQU/WXH+Gn9bf3pC1zH10P/xovFxT1yDH66f/AAh/X/NPJFT6stnT0W3aXC+lDKPipFQXJ8uLODH+wi/pFM9ym0jDtVh8Rik7ktuxJYQb94iVT606B8Ktj8MiqfVCty6Wsk09hFEpZn50KB1t0P2yaQ9FaDnstJ2aXCbBaaMqcgqwDDOyw3HG7416QvLNZdnaG9c4OBkZ3HBpB5Tpo0m0XGMbflSsB17I6JPxZajxXuWct+xadFZrFcOBRWaKAxRRWaAxWaKxQHBprzY9oeBoo015se0PA0UB1Wnm09lfClvTuucFlfx21yebWaIOkh+yG2mUqx6uAwaZLXzaeyvhVS8t9qkk8G2ufqm3jiOl/NRlLarLcOJ5ZbUWvFMrgFSGB4EEEGtdvZxxkmOONC3Eqqrn14G+vM1qlxbbrS6ljHYJHA+AOPlXdLpbSDrsvey4PZI4P6cVzvYepf8AoM91t+xfGsutNto+IvcSAHHRQb3c9QVf34VSEWvtzDpCW7ZFY3CgGMkjYRSRGoPaBx7STUQloA227NI/pMST88k1uh0U80+GGyWjBQFWJcZI6IAJPXUO+W72LZaLu8d5Hyzv1i5Qrq9Qx9GGI8VQksw7Cx6u4UtTNzpy7Mx7WJJ+dOejuTm5lYEwy7PqVPnIQflTB/3aSjesCjZ3gc8GJx1HgKs79/8AmBQnFcWVhrQ5Zrcnj5Mmfc8o/atehNYZ7LJtpGjYjBK7O8Zzg7QPWKsafVCG8xJeeVxSjaXYiiQpsh2KnJB3na7a1/8Ad3YD7+kT/wDXF/aub4sztOyD1f17v5rqFHuZCrSxBh9XgqXVSD0eBBNc+qWur6JuJo2QyQ89JlQQGUhipK53b8DIPZmm3R+pFjBKkifSBKMrDKRYOyQwB3doFK1/oOGWadiGDNNK284YZcnBHCrtPDvJNRf7lGpzxwx3THW95a7YJ9Tbzs+Nwfm1UHvYMT8BVbx6Zn0jpSGaY7Tc7HgKOjGgYdFR2fM12f6IxrvZnx3kD9ql4LDyOWzCqqieRCOs7IZd59ea0rSbX42l9zPHtCOR7cSb+iPQdFFFYzaFFZrFAFFZrFAZrFFFAcGmvNj2h4GijTXmx7Q8DRQHVaebT2V8KVuUHVh72IGFUaZMBdtioAJG0SwzwG/GDwpptfNp7K+FbajKKkqZKMnF2ikDyX6T6msh/nlP/JW6Lkq0hxaezH+SVv7VdNBNc7uPoW/qcv8AUyoLXkuvkba8osierMEjD4FqntUdR7u10h5XdXUcxMbR7Koy8SCMZOABjgBTTpXWqztc89cRqR90Hab8q5PypP0tywW0eRBFLMe04jX59L5VKOFXuS5Kp53L4pWWTRSLyf6//SbMjx83KCcKuWAQb9pnPuHrp6qTVcEU7IS61XgkkaQmZS28hJ5kXs3KrACsf6MRDhJcD/75D/UTU5RXAQf+jgH2bi4H+aNv6kNKsWp4jnllYNOecYquBksTkM+AFxv7qsaiuNEMmNTVMrBdRbm5kLzskIYk4+0d/Yq7h8aZRqLbuYWnLytAAE37CjGDwXed4HE01UVyMdrtdSOPDCHQK5r6+jgXamkSNc42nYKMnqya6aRuWKYR6MLNwEsfzOP3rsrrg04oxlNKTpDD/pTZf+qg/wB6n96+TrXZD/zUH+8WvNy6VDNhQzHuG/4bzW25a7jCsbaYK7bKkxv0jxwBjJOKrvJ6HpS0ujXO9/sehptdbBPtXUI/zf2rv0Jp23vVZ7WVZVVtliudx7MGvN19om+eMMbO5AG8/Uvw7cYz8qtXkEtythMzAgtcNkEEEYVBgg++rI3XPUwZ4Y4y/wCN2izaKKK6UEfprzY9oeBoo015se0PA0UB1Wvm09lfCuXTulVs7d55FZlTGQuMnJCjiQOJFdVp5tPZXwFLnKdPzeirlu5B8XUfvQVYk6Z5VLhgRaxJEOpn6bfDcB86+tG6raS0kBJf3UscbbwmcMR/hLhV9+/urk5INBi4YzyjaWHGyDvzId4J9kfMin3lD0tJZ6Pklhzt5VdofdBOC37Z76vyOMXUUUY4ylzJkfZ8mVgg6SPIe1pHGfchAqO1y1N0ba2csxhKFV6JWST7Z3LuLYO/f7qrzRmsN5G3Oi5k2jvxtZB9YPGurTOsdzfDYuHVkAJ2QuASN9cnDIluJ4pYp5FBebroM/IFbgi7l68xoPV0ifju+FW7Xm2w0pNbgiCV4g2MhGK5xwzs++t51ju//VXH+9k/vWSWoTd0eyuyMiXxL6nous1TfJlpmeTSCJLNLIrJJ0XkdhkDazgnuq276/igXamkSNe12VR8SanCW5WYdRgeCexuzorNcOj9Kx3C7UJLp1MAdk+yTx9Yr6u3kweb2Qe/j/apFNNHXXzLKqAliFA4kkAD3mqq1k10urPnGSRJhhoyMgNFJ90kLw4EYNLGp6zaevCNIOzwxLtFFZgm1wG4k7znjx3HGKlCLlz5HJeEuA64WpkEcUnPufuwqZMd7Mu4D1mozWfTNvNCyTwc7GrAsshUKCN42hnt6jU1Y6NitojHbxrGuDuUYz3k8Se81ReukjR6RugScc6TjJAxuNWQxLI6Toi5beWPWiNZk2D5LaQRBWZcgBQdndkbK5+PZUo+t31SbKh5mUMd+FjyM4J7e7jSXq8AlrHuxtAvgdW2S+PnW+JHbdCg2R/0cY314c8k97qXBT32SUmo8k6utF0ZFXajJZgMBD1ntzTjqexaB5DxknnP5XMY+SCkHVjRshuw02AEBI39fDge7NWLqquLKA+kgf3v0z/VV+ktzfNpfcugpqPjJaiiit5Ij9NebHtDwNFGmvNj2h4GigOq082nsr4Uqcrozoa5/wDqP/ESmu082nsr4Uscq/8A+nuvZT+tK6uoF7kTul8mli+8GV/WCAM+4j5irDurdZUZJFDo4IZSMgg8QRXnzVzSUloySwnDAY7mHWrDrBq4NWddoLvCP9TMfuseix/A3X6jg1ozYne7yM2DMn4fMU9ZOTNowXsSXUb+ZY9Iew33vUd/eaRIlKMdoEFQwIYEEHBGCDwNekKT9e9WklC3UYxLCVZ8Y+sjB3g94G8HuxUO+ai1L0LO58cZx8mmUZ5SewfmX+9AlY8APjnwq+0tYyAebTeB9xf7UuajTBxeDA6F3KBuG4HZr5tdoRcZSUfhPov18n5FVJfz2+ZImaJwMB12gRnccNjsJqZ5PdANpO92p2d0j6TsxLE/h2j2/wB+ymHljm2YbdBwZnJ9w/mm3ki0UINHI+OlMSx9QOAPkfjXsaDUd5pt6VWzBqMrnPe/JEnrZrVb6JhQyg9LdHFGAWIXGcDqUbt57RXDDyiW0saGBZZ5XGRDEhd17nYdFfeaQ9dJhd6xJDKNqJGii2TnGDhm+Jb5Crj0do6K3QJBGkajqVQPj21fJUkZ6ilcuTz5ry7+XXLzRcw8vNOY9oMV6OBkjdk4zjvqy+RzQ3MWPOsMNO2f8oyB89o++k/lAsDd6fMCcX5kHuGwpOfUMmra0hbvDZtHaLl1jEcYyBjdsgkk43Df7qv6Y1H1KJy3Sv0N2iNIC5jLr9ks6jvCsVz78Z99UzytWuxpGQj/AMVI2HrI2PFatbUrRElnaJFMVLKWPRJIwTkDJHfSVyv2G1dWb+l0D/lYN4E0jJQnKulMg722yNL7CAD7oA+AxTHY3zwaHlmhIWRRkNsg/fx19xNKU8m40xWZzoG57o2PwOa8GKqcX7/wyGh/7Vf5yLtzynTCCeCdFeZ4mWGZAFIZhs9Me/iMeqry0dDzcMaegir8ABXliyg5/SVvGN+1PCvu21z8s16vr04Lwm/VKKyyUelhWaxRUzOcGmvNj2h4GijTXmx7Q8DRQHVaebT2V8KVuVk//h7rvEQ+MiU02nm09lfClPlafGipR6Twj/iIf2qUPiRGTqLZTtuuEX1CthXPGrV1I1PhFsks6LI8iggMMqqnhgcM466k9I6i2cxyIzEf/aOyPy4I+VbnqYJ0eatJkkt19SG5L9NyyiSCVi4jUMjMckDOCpPX1Yz302axzBLSYscDYYfEYrlsNH2ujIjgiMH7TO2WbHAd/qHbVZ8oOuhvf9Xtc83npN2js9/hWPJWSdQXU9DFeOCeR9B10BKXtYGbiY0J9eBSjyZzfW36n/blvjkftU7oG8zaw49AD3jcfmK4tB6GS0lnkR2JmbaIIGF68Dt418QkoLNCXV9P7M9VK1ZBcs4+rtz3yj37INWPyfXCyaNtyvAJj3gkVXnKgnOWiN/s5QfcwK+JWl3UDX99GZilVpLcnI2ftIe7+1fSdkq9JH2soyryLP1k5O1u75buOd4H6O3sqCSV3BlP3TgD4CmiB4bWMRlwqxqCS778EnpuzHfkg7z31XWleWaLYxaQyO54GToIveQMlvUMeuq0m8o0jOZZi0jyMvH7JPBVVeGN+BXprG3y+PmVW3GmWpyeWflWkL3SLDc0rpEe4dHI/wAgUf5jUxrlygW+jX5pwzy4B2VxgZ4ZJ/YGpbREEOjbSON3RFjXpMxCgsd7Hf2kmvPGt9/5VdTTsftucdwz0R7hge6rtu5t+SM18UXpyfa2HSccsjKE2XwACTux1k9ec1jlJtVkt42+9FLtD8rA/t8KozVvW+4sIpEtiAZCMkgHGM4xnr3mpnU7WJpbx5dIyu8aRNtbmkwWZVUbO/GSQPfVGdeByj1o6oyl4fUkBtSdGNWY9ignwpvsbV49C3aSqVbmZjg8cYJrRccoMKDFtau/fIyxr+VQT4VAaZ12up4pI/qYo3VlZUTJKkYILsT1dgFeQoycldKn82btN2Tni99fwL/Jnb89py2/C7uf8qMfHFemq8+8hNmX0o8nVHDIfexVR8s16Dr1FwjPkdybMVmiihAj9NebHtDwNFGmvNj2h4GigOq182nsr4Ul8rkMstpFFBFJKXnXIRGbCqGOTgbhnHGnS082nsr4VtrsXTsjJblR52s9cjZkiK55sg71ySMjccp212S67392MQyXDA/7C3l8VWrostWbOBmaK2hV2Yszc2pYknJO0RnialAAOG6rZ5tztxRVDC4KlJlAJqzpC5OXt7uTPXIVT484wNTFlydXp4xxRD8UoP8AQD41czuFGWIA7ScCuey0jFPtcy6vsHDbJyAezNFnkunByWGEn4nf9ylhphtGzS2lyjPzbdF48EEMA2MMQeusTa1PIQIItkdrkZ+A4VbWltU7S6fnJ4Qz4xtAup7slSM++o2Xk6sW+5Ivqml/dq8rJoYSm50rZ6+LU4oRSaboq64Ms2ytxICjPGGQdYLrkU+WvI/YL9szybz9qQKB3dBQfjXceTW0BBVpxggjpqeByOKnspzFacGN4lX24KM+d5XdUKMPJpo1f/L59ckh/wCaonXzQSWVmZNHwiKRWU84odyijuyckkgD11YtYNX27sznnK21O0lpFw7rcMDxeUc0PcZDtfBTTbozkXJA8qnUDjsxqWPq23wP0VcNFSeSTVWcpCPovko0bBvMLTHtlcsPyDC/KpPWfVwSaPmt7OKKNnA2VCqqnBDY3Ywd249RxTJWag+SUW4u0UlacnF+/wBuOOP2pQT+gGu5eSu5I6UkAz1bTnd+SreoqruYG99qal8bvohG5O9Rn0ZLNJI8bc6iKAgbdsliclu3I+FPVFYqxKjDObnLc+pmiiiukSP015se0PA0Uaa82PaHgaKA6rTzaeyvhW0mtVr5tPZXwpb5UIi2irgDOfqzu/xE+VSit0kjjdKz61g1+sbJGaSYOynGxHh2Leju3fE7qru/5bmba5qEQrjClmDuT2kY2R6smq1htHvLtIIutthewAb2c/Bmq/dUdR7e3jBVAPxkDnHx1s+Nw7huqU4RTdPgjGb4tcsqe85QTcn692kHcOHqG1irG5KNKw81cOZFWMlDlmC4PSBBz17qmtbtRbW+tpFCKJgp5uUb2VhvAJ61J3EVQWhY8IwI37X7CqsmSo8q/uXaPQQzZ01x1vzPRF9r7Yxf+OHPZGC/zG750uaQ5WIxut7d275GCj4LmqrrFZXmkz6KHZWCPW3+exZWr3KDdXV9BCViVJHIICnOApYnaJ7Fq06876p6Xjs7yKebJWMOcLjOSpTrI9I02aT5X3k6Njbkn0ny/wAlwB72rVp4TmrPG7SWLFl2x4SRbhOKjLvT8EbKrPvYgDAJAJON5G4CqOu9NaSn6U1yY19obh3KuFHzqRsJDLblZJZZDKyxB3j6BLkKAjhQoY5PecVdl0+SEdx52PPjnLai8wazXxEgVQo4KAB6hur6qotCtU9ysYy7Aev+1ROlNM4ysXHrbs9VQLsWOWJJPWa8jVdqwxvbj5f0L4YG+WMkmn4x9kM3ux418pp5T9xvlUAkdfUcyF9gMpbG1jOTjOM/GvKl2vqW7T+hetPEZ4tKxt1kesfvXYrAjI30p1strhoz0Tju6j7qvwduSTrLHj2IS068hprNcdjfCQdjdY/tXXX0OLLDLFTg7TMrTTpnBprzY9oeBoo015se0PA0VYcOq182nsr4VA8orldFXjAAlYmYZ4ZGCPCp6182nsr4VCcoMe1oq9Hbby/0mup0xV8MpTkl0VKbs3DRsIhFIFkIwpcsowD1nG3w76uvXFZF0Xci3DGQwMqBftZYbO7v35qL5M2iks4mj2WAhiAxg7JCgMCOo5Bpxlxsnaxs9eeGO/Ndm10IRu9xRlrylXFvAbXyUx3WwELSMQq4GOc5sjOcb8Zxmlm1t2YhVBZ2OMAb2Y9gFTvKXfQz6X/1YoVht1jZkxgvtMxGRxwGA+PZTlyTauDBvJRvOVhB6hwZ/XxA9/bWbJcp0e7onDT6d5muehzW+o9rZ23PaVlYE46CEgKT90bIJdvVupl1f1LsI4Vl2OeDDbDyg52D0hlTgDA7qSNcr86T0mlvGTzavzS44ZziR/kfctWDr/fC10bKE3FlESY6tro7vUuT7q5Hbzx0IZ3meyLk90/LyS8io4rNtJX8nMwLISWdV6CqiAhQd+4ADA3dtPOjuTiYgc/MkQ9GFdo/nfd8qUNStarfRbTyz7TSMiLGigZIyxY5O4DOz8KtHUHWh9JwSTNGI0D7KAEkkAAkk++tuHLkjiW3g8ztDDjlqpWrql+yM2Wpdjb9N4w5H35mL+/DdEfCoHWjTMFzfaNtreRHCXAdwhBA2N6jdu9Kl/l4umaW3hRiAEZmAJ37RAGR/kPxpR5I7XOl4M79ksfgjn+1T2ycd8uTOqTpHpOofT1/sjm1O88T2Ds99S7tgEngBmk24kMjlj1nNeF2rqXix7I9ZfY1YIbnfocV/KY4pHUbRRS2O3AzS1FrJI0sZUHZMb5TZwDKAx6LcSMhaaLyaNQEkbHO5RR6RO7HzqNCWtmkQYmQx7RQ422G/LN0dwAPXXgYZRUeY230PXw7UuY22RVtcXV2rbDligSRSBzY2/vQngGGCePZ31L6s6Ce2LNIwOUVQo37P3mGezaJrg1old5YFjZmimXciyc2HPVlh6xWZbK6kuSDzqjbxtB/qhCRgrs53t7qtlcoVaimi93KFWkmTN3rBBGjsriQoQCqEE5JwO731p1XvXkE6yk7aSkdLGQpAKjdu3b+FcNtqyiD/WpFZdgRrgCPdtbQJOd7ZqfsdHxwAiJQucZPEtjhknjWbJ3MIOMeW/Mon3UYuMefc7EYqcg4IpjsbnnEz18CO+lqu7Q82zJjqbd7+qtPZWqeHKoP4ZfcwZobo36EhprzY9oeBoo015se0PA0V9eYTqtfNp7K+FcmsVtztncR+nDIvvKkV12vm09lfCtrDIx20BQ/IRFkTt1mSEfJj+9W5r1bc7oy8Ttt5cesKSPmKrDkeTmpr2P0LoL8C6/tVxaTj2oJV9KNx8QRUp9EcXxs8v6haLN1cCJOLsi57Aclj7gCa9Da03y6O0c3NdHZQRxD8R6I+AyfdVb/APZ30erC5mP2kKIvdkZJ9fAfGpnlmvstbwDgA0h9f2V/5qon4bZ6OnXfThi8lbI7kj0bzt40x3iFP1vuHyDfGu3lk0lmSG3B+wpkYd7dFfkG+NNXJnojyaxRmGHnPOHtwfsD8uD76TLSJbzSNzfXG61tWLEng3N7kQdv2QSO8dtV1UEvU1rIp6qWV9ILj7fVlea56F8mlVXJ2+ajZh6LNltn3Aj51eXJNZc1omDtfac+9jj5AVRWtWkWu7mSV/tSyZx2DcAo9QAHur0pq7aczaW8foRRg+vZGfnmt80o4opHjZXKWaTl1tlKcq11zmlJf/bVE+A2j82NffIna7V9znYXA/Iwpf1vuucvLt+2aT4BiB8hTxyJqoKKCC5EzsBxC/VKufWS9acvhxV7GePMi1dLtiF/Vj4nFLCJTPpgZhb3eIpcFfEdtt99H5fyelp/hYjy2E0hkjYSyMlwrgtuQpwOyx4HB4A9Qr7i0PArGNp0EivJsIhUnYO8IdoYDcfVmnVhkEDj/wBb6RLLQtxtJHzZQpKWaXKYZSQeP2id3V21RhzuadvbX5+fM9jFm3p81X5+fMmBpq3jhhdo2JCnZGFkaMA7JJfOM5Hbk1ovdPyvIUUKsfOLExBJcrIDsuOzcCa3LqvGqfXyHYQyHAOyuyxzg57O0YrTc6Yhh5t7XZKBgsvRO2QFwm9hnqO/uqMVjk/Atz5+RyKg34Vb+hw2+gZ5YUXZZHjZxmR9xB3hlUqcjd3U1eXCKSGB8s8ikbWABlRk57z+9Ll3p24kMRjyoZFYCNS4Zs70Jwc4G7GV7a32GgZRc7b7IKStIHByzBh9gjqAq1afJqJbZV50vz3OZvhvK0uv7jY1fMVyodRnpbQwMHjmtF5ciIdrHh1knsAqc0Dojm/rJR9Yer0B2evtNbMPYsYtbpW/Y8eWf2OvTPmx7Q8DRRprzY9oeBor6AynVa+bT2V8K21qtfNp7K+FbaApCDSEWj9PaQgdgiTurqzHCiUgSFSTwzzj7zuyAOun/WnXm2tbJ3MsZlaNgkasrMzkYAwDwz18MVWfKfq0JtITyo+GZhkEZG5VXG7hwpKbVSRVY7SbgSAoO/u4CtT0uVxXHBkWt06m05c9C2/+zvDiwuG7bjH5Y4//AOqZNcNVoZpxeXMpWGFBtpj7QUkjpZ3ZzjHXVbcleuf0dbNHJG0kbuXGyQCrblPHqIUVu1v1zl0hhMc3CDkIDkseouev1cBXnznGqPf0mjz71JcJrr7Mu6ynWSJHT7DqrL6iMj5VUnKPrKkp8ltNkQo2ZCgAV3zwGOIB356z6qUxpydIeZ5+RYvQ2yFx2eru4VyWiCThllHHYUufUAvXVcsm5Ujbp9BDBNzyS6dP9kXFKi3SNLnYVwzAcSAeA7yKse95Wbq4Oxo+1wTwOy0r/lUbveDTPqrqDZS29vPcQF5WhTaWQts5x96InGfWKeLOyjhXZhjSNR1IqqPgBW/vU4rjofPzVzbvqyh7Lk80hd5Lw81tEktK6rkneTsrlvkKsfUHUI6McyPMJGZCuFQgDJU/aZiT9mniiuTyyn1IKKXQ+J49pSvaCKVCuMg8RxpuqE01a4bbHA8e49vvrwe2dM8mNZI9Y/Y04J06Itu7j1VXo0hO/NNJluZuNktnpFiQdkoOoAGrDIrTbWqR55tVXaJZsDGWPWe018/gzLGnas9PDlUE7Vipa6CmkdhNtoCJBI5k2hJk5TZTJxjd2cK+rdLcGMuzXBmlRQ4GwqmLcMgEH7w9dOKilKHVqYOELRiBJudUjJfq6OOA4Cr8eo33vdfL8v0L4Z997nRLaI0vA+0luuyF3jcqq2TgkAHPV1gV93ukVgQljk/Mmo2cR2pkdT9o8Ts59kYA681Kan6Aa4cXV0OiN8UZ/rIr39DgjijcF4pep5WpnGU7XQk9VdDOxFzdDpnfGh+4D1n8RpsrFFemlRkbs4NNebHtDwNFGmvNj2h4GiunDqtfNp7K+Fba1Wvm09lfCttAQmkdU7W4l5yWPLdeGdQevJCkZPeaI9UbJeFtEfWNr+rNTdFS3P1I7I+gjaS5Mbaa4Miu8MZA+qiWNRtdZBKnAIxuA45Od9d9nyeWEfGEyd8ju3yzj5U1UVXtXoXvPlqtzr5kZaau2sPm7aBe8Rpn44qSVcDA3Dur6rFSorbb6hRRRQ4FFFFAZr5dAwIIyDxFZooBdv8ARxjORkp29a+vu765M7qbcVE6Q0IHyYm5tvVlT61/tXgavsbc92Hj2/waYZ/KRDNJXBpTSKwRl2OD1d5rXpay0hFnYjSQekm8/lJz8qgdG6u3d9cDyhXRBvYsMADsUdtY8HZWXet6LXljXBI6o6Ea/k5+cHmIz0V9M/uO0+6rOVcDA3YrVaWyxIqRjZVRgCt1fT44bUY5SszWKKzVhEj9NebHtDwNFGmvNj2h4GigOW20v0F6H3R97u9Vbfpj8H6v4oooA+mPwfq/ij6Y/B+r+KKKAPpj8H6v4o+mPwfq/iiigD6Y/B+r+KPpj8H6v4oooA+mPwfq/ij6Y/B+r+KKKAPpj8H6v4o+mPwfq/iiigD6Y/B+r+KPpj8H6v4oooA+mPwfq/ij6Y/B+r+KKKAPpj8H6v4o+mPwfq/iiigD6Y/B+r+KPpj8H6v4oooA+mPwfq/ij6Y/B+r+KKKA4dL6Wyg6H3h97uPdR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" name="Picture 9" descr="http://www.joyweesemoll.com/wp-content/uploads/2013/03/157973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30" y="4276157"/>
            <a:ext cx="1584176" cy="2033167"/>
          </a:xfrm>
          <a:prstGeom prst="rect">
            <a:avLst/>
          </a:prstGeom>
          <a:noFill/>
        </p:spPr>
      </p:pic>
      <p:pic>
        <p:nvPicPr>
          <p:cNvPr id="10242" name="Picture 2" descr="http://nutritionwonderland.com/wp-content/uploads/2009/08/mindless-eating-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2794" y="4294459"/>
            <a:ext cx="1451094" cy="1983885"/>
          </a:xfrm>
          <a:prstGeom prst="rect">
            <a:avLst/>
          </a:prstGeom>
          <a:noFill/>
        </p:spPr>
      </p:pic>
      <p:pic>
        <p:nvPicPr>
          <p:cNvPr id="24" name="Picture 14" descr="https://d3hgnfpzeohxco.cloudfront.net/images/ar/97817433/9781743316924/0/0/plain/nutritionism-the-science-and-politics-of-dietary-advic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68383" y="4294459"/>
            <a:ext cx="1514617" cy="2002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AutoShape 2" descr="data:image/jpeg;base64,/9j/4AAQSkZJRgABAQAAAQABAAD/2wCEAAkGBxAQEhEUEBQVFhUVFBcVFxUUFRQYFxcZFBUXHRUYFRcYHiggGBolGxYVITEiJSkrLi4uFx8zODMsNygtLisBCgoKDg0OGhAQGy8kHyUuLCwuLCwvNywvLCwsLDcsLCwsLCwsLCwsLCwsLCwsLCwsLCwsLCwsLCwsLCwsLCwsLP/AABEIAQAAxQMBIgACEQEDEQH/xAAbAAEAAgMBAQAAAAAAAAAAAAAAAgUDBAYHAf/EAEgQAAIBAgMDBwkECAQFBQAAAAECAwARBBIhBTFRBhMyQXKBkQciNEJhcbGywRWT0dIUFiNSVGOCoTNDc8IlU3SS8CRig6Px/8QAGgEAAgMBAQAAAAAAAAAAAAAAAAECAwYFBP/EACgRAAICAgEEAgICAwEAAAAAAAABAhEDMRIhMjNRE3FBYSKBkbHBQv/aAAwDAQACEQMRAD8AxzStmbzj0j1njUOdb95vE0m6Tdo/GoVmW3ZuIpUT51v3m8TVnyZkY4qC7HpcT+6aqatOTHpcHaPymhN2V50vjl9M9NvS9KVfZmxel6UosBel6UosBel6UosBel6UosBel6UosBel6UosBel6UosBel6UosBel6UosDawR6Xd9aV8wXrd31pXvw9iPNk7meMTdJu0fjUKnN0m7R+NQrkPZsloVacmPS4O1/tNVdWnJj0qDtH5TTWyrP4pfTPTaUpVxnBSlKAFKVinmCKzNoFBJ7qAKTlJtN4GhZb5EkHOkcGBAXwufflq+VgQLbjqD8KqZ9nyzQujlBznnG6tcE6jXNvFgO6sXJLFloTG/ThbIw9g6Pwt/TS/Ja4p47W1v+zX2eznHzoXcoqhlXO1gTk6r+010TrcEceFx8K5/AD/AIjif9Nf9tdFQgzdy+kc5yNld0lMjsxWTKCzMbAAcTW1gcU2LeUglYY2yAKSC5G8sw1C7rAVrcjF/Zz/AOu/wFYuR0nNmfDvo6uWsesbrjwB76S/BZkirm1+KLHG7Ke6thpWjYEXDMzIw67qSda0uVLMsmFysy55ArBWYAi69QPvroxXO8rBd8H/AK4+Ipshhlc0n+y6iwaK2ZS4PAu5HeCSK2BWCDBxozMoN236sb23bzWwKZSKUpQApSlAGzgvW7vrSmC9bu+tK6GDxo8uTuZ4xN0m7R+NQqc3SbtH41CuQ9myWhVpyY9Kg7R+U1V1acmPSoO0flNNbK8/jl9M9NpSlXGbFKUoAgXHEeIrV2hhlmXKzlRcEhSutjcXv1XG6qHldAIpIMSAPNcK+m8XuCe7MO8U5XQqhw+JUA5XXNoNRvHv6x30rL4Yr4tPd/5OozWGp9lzYXrRw+y0WV5lZsz9LVcpt7Leyvm17SQ5F154qg9z9Ij3JmPdWTGoVj5uKwZhkTgNN/cNfCmUrp0vZCPZaiV5lds7ix6JFtLWFvYKzYfD5SxaQsx0u2XzRwUAWH1qs5I4svCY36cJyG++w6P1HdWPlLgIo8JLkRQbqb2GY3cXJbeTqaV9Cxxbnwk/SLLZez44MwjYnMxYglTqd5FhWPH4CCVg5bJIu6RGCsPYePuNS2Nhk5jDnKtxGhBsLjzR176p0jQbSkzBbczfW1vV40Dim5Sd6L2OC48+Uuo39AA+8qNaw7QwUUxjLPbm2DKAV3jde/uFbOEWFlLRBCrbygWzW4231zXJiKP9GxPOBcodwcwG7KKbFCN3K9f9Ok/RWLBmkYga5PNAv1E2Fzb31sc6t7XF+FxfwrntijEDAN0ucyvzd+la3m7+vfbur7sTEYPERxJZc6ZSVbR8672B3tc3PxpWJ4mr9J10OjFK+CvtMqFKUoGbOC9bu+tKYL1u760roYPGjy5O5njE3SbtH41CpzdJu0fjUK5D2bJaFWnJj0qDtH5TVXVpyY9Kg7R+U01srz+OX0z02lKVcZsUpSgDS2vg+fhkj4rp2hqv9wKoNlxnG4ZY3/y0ZLn9/ch7l+NdZasUGGWMEIuUEltB1sbk0E45OMa/doo+S0zSxx5xrCGjN/3r28Qot/VW/HeaR2DMojJjGXLqdC51B67D+k1uR4ZVDBVsGJY2uLlt5vxr5hMEkQtGthe9td53nWgU5JttHPTocJjI3uTHOMjk26XUTYAcP71Ycq/RJvcvzrW/jMBHMAJUzAG4Bva/GvuIwSSLkdcy8CWsbbr6699KifypuMntGPZH+BB/pJ8oqnjQHaT3AP7Abx7RXQQwKihVBAAsBqbAdWtYPs2POZMpzkWLBmBtw0O6mRjNJt+zOgUaLYddhYe82rh8HswzYadk/wASOdmW285QLj6j2iu0hwSIWKg3beSzE+wXJuBv0r5hMDHDfm1ygm5AvqeOvXQ1ZLHl4XX6MGydpLNCshIGnn33KV6V+HGqnlXsqLmnnQZJFswZdMxuN9t59tXK7KhHOWTSTprrla++67qnHs+NQoykheiGLMBbdYMeqihRyKE+Uf8AH/CeCLGNC/SKLm99taz0pQVilKUAbOC9bu+tKYL1u760roYPGjy5O5njE3SbtH41CpzdJu0fjUK5D2bJaFWnJj0qDtH5TVXVpyY9Kg7R+U01srz+OX0z02lKVcZsVjnjDqytezAg2JBsR1EaislKBFP+rmH/AJv3835qfq7h/wCb9/N+aq7Hc4m0MDCJZebkhxTSKZG84pzeU3vpbOd1qycocS8WK2YqvIEeSVJFXM2cLAzLmA1azC9W1Lp1/ZG0b36u4f8Am/fzfmp+ruH/AJv3835q0tmY132li0zSc2uGgdUcMoVneQMQrcQg8K1+TEzPLjBK87lMfMkZzS5ERFQhWIOW2p33303GXsVotf1cw/8AN+/m/NT9XcP/ADfv5vzVbXrmdkbbdsdNDIylJolxGGykaKnmSo1vW6D/ANZ4VCPJ3Q3SLD9XMP8Azfv5vzV8/V3D/wA37+b81U3KTagw+OUTSyJhzgZXYKzgZ1ljVGGXcfOtw1FXWw8NiGwuGGMdueCqZSjZczWOjFN+8XtoSKk00k7Fasfq7h/5v3835qfq5h/5v3835q0uQ8kkuH5yaR3cT4lLszWypO6qCu7QKNd9b3KnapwmHaUWzZ441J3AyyKgY+wZr91JqXLjY+lWfP1cw/8AN+/m/NT9XMP/ADfv5vzVrcpMDOkTzYSaRZolLhWYvHKEF2jkjbQZgDqtiDaq/be1mlg2ViImkjWfEYcuqFrmOaNmKHLqdcu7XSpKMnVMVo6PAbNjgzc3m8618zu+69rZibb63a18CFy3XPYkn9pzmYa8JPOArYqpk0KUpSGbOC9bu+tKYL1u760roYPGjy5O5njE3SbtH41CpzdJu0fjUK5D2bJaFWnJj0uDtH5TVXVpyY9Kg7R+U01srz+KX0z02lKVcZsUpSgCqxeymfF4bEBgBDHMmSxJbnslze+lsg6je9fdp7LM02DlDADDyO+WxJfPEyWBv5ts1+vdVTye2hNtOF8Qk7QoZZEiWJYiVWNsoaUyK2ZjbNlFgAQNd9XuzoJxCi4iUNNazSRoFF76FVNwNLVa7j/XQrVMwYfZRXFz4nMCJYYosmXVeaZzfNfW+c6W6qxbM2VNhziCroefxTTklWuocKCoF9TZd/t3VzXk35Q4zGzY1cTICuGkCKEjRc12kBzm1/UB0Iqz8o+OxkGFMmCkKyAkkBEa6KjM584GxCqd1ScZcuFhaqzoNpYd5I2RGC5iASQT5txnAsRYlbi/Ve+tae29jmdsNJGyxyYeYSK2W91KlZIyARoym3ssK1eQe3DjsDBMxu9ikm7pobMbDdfQ99c7y95W4rDY3BwwMEieRI5XyIxzO8eZVLA2ZY3Vt3rjfShCXLitoG1VnUbR5PriMQJZSrR/osmGaIg+cJWVic19LZbWt11t7DwUuHhSKSTnTGMquQQzKvQz6m7BbAkb7XsKzY5XET5HYMqEh7ISSqm1wVy6ka6eFcPyJ2ttDaOz5Z/0jLOruEAji5vzFBAZct7EmxIIoSlKO+gdEzruTuyzhYjGWDXllkuAR/jSs9rEndmt7bVsbX2bFioZIZhdJFym2h4gg9RBAIPsrn+RHKR9qYEyn9lKrNGxQAjOqhgVDgixDLob9daHkp2/i9oQzS4qTMUl5sKqRqtsim5st73PGiUJJuTfVBa0dJg9n4kQmGaZZBlKCUIVlKkW87ziue3rC2uuWm09iiRMKkRWNcPNFIq5SRaEEKgsRYWO/wBlWkiFgQGKk+suW492YEeIrz3ydbWx20RjP0jEuphlEa83Hhx+9cnNGbnQUo8ncvQdF0PRRStXZ+HkjXLJKZeDsqK1uDZLKfeAK2qrZNClKUhmzgvW7vrSmC9bu+tK6GDxo8uTuZ4xN0m7R+NQqc3SbtH41CuQ9myWhVpyY9Kg7R+U1V1acmPSoO0flNC2V5/HL6Z6bSlKvM2KUpQI8u2vyT2ls2WXE7HkzROxkfCnXU6kKh0ccLENaw1rreQfKldp4fnMuSRGySprYNYEFSeog92orY2Vt95E/wDUYbEQygkGLmpJNxOUpIi5DcW6xY+NafIjYL4NcVLKMr4nEPO0a+dzaknInm3zMATe19Tpfr9MncXy2itdH0Of8kiWn2z/ANXbweau0xQD4qJG1UQTMw7bRot+7nR41zPk42dPh5tpmeKSMT4oyxFlNmTNIb3G7QjQ231e7OZ3xuKdo5FTmoIo2ZGCtkMrSEXGnnSAa2vajJ3t/oI6o4vybSfZ2N2ls+U2RCZ4yf3FGpH/AMZjP9JrH5WcE42dh8QRaRcVzz8QZ1aw/ptEn9Iq+5U8l3n2ngMTHcKQ8WII641VmUH2MMyd4qx8o2znxWz8RFGrPI2UoqgklkkVh7tAdTUua5xl73/oVdGX0UoliDDc8Yb/AL1v9a828k7Yj7LnXDorOZpVVncKikoou2haw36A3rseSDyps/DriI5ElihWN0KMWugyi2W+YEAHS++qfyTbPmwuEeLERSROZncB1NspC2Obd1br3qC/jGS/ZLdFzyL5NJs3CJh1bObl3e1szsBcgdQAAA9grlvIatsLi/8AqyPCOOvRZHygk304Ak9wGprz/wAl8MuBw2JXFwzxs2IaQDmZXJUogBGRT1g6UKXKEr2wqmj0Nd9eWeSyGcjaogkSM/pbDM8bSWIz2IAdf716FsvaTTBpDFJHGNF5xGWV7dJub6Sr1AEXOpsBa/H+TjDy4P7ROJhmTncU0qfsZWLIb2PmKeO6iHSEl+egm7aO7wayBFErKzgAMyqVVjxCkm3uuazVX7M2iZ85EUiIpygyqUZyOkRG3nBRpqbX10tqbCqJJ31LEKUpSGbOC9bu+tKYL1u760roYPGjy5O5njE3SbtH41CpzdJu0fjUK5D2bJaFWnJj0qDtH5TVXVpyY9Kg7R+U01srz+OX0z02lKVcZsV8avtKAOKPL0/p/wCgfozc9e1+eXm/8LnOllvbL7N9X64/Fh1D4XzDoXjnRyuu8owUlfdc+yvOtpMsfKiNmIVSqsWYgAf+kYXJO7dXpuD2xhZnaOGeKR1F2WORGIB6yFNejJFKqX4KkzLjsbHAuaVrC4UbyWZjZVRRqzE7gNarsdtLGqC0OCLjflbERo59y2Iv7C1cou0ziuUIhY/s8HDIUXq51kXM/vtJYcMteiWqEoqFX1/JJdTkNh+UHC4iY4aZJMLiL5eanAFzwVhpfgDa/VeuvrgvK7yZTE4V8QgtPh1z5hvaMdNSeuw84cCPbWbkZysaTZD4mbznwySrITvcwrmUn2spS/tvUpY1KKlD6oSdOmdTidpKrmJFMkoUMUQr5qnomRmICA2Nr6mxsDVHtvlPjMGDJLgHaIas8EySFRxZMoNv7VpeSGRpcFJPKc0s+JleRjvJBCjuAGg6q7i1KXGEqasFbVlNya5T4XaKF8M98ts6MLOl92ZeHtFwax8ruUQ2dBz7xGRAyqcrAMC5sNCLEd9eZ8r8L9h7VgxeGGWGYksg6NswGIjt+6QVcDqPurtvK6mbZWII6mhb/wC1PxqbxR5RrTFydP2WextuYjFwRzxYdAki5lD4izEXI1AjIG7jWGHllCuIGGxaPhZm6AlymOTWw5uVTlOvUbGp+Tgf8LwH+gP7k1qeVLYqYrZ85Iu8CmZD1jIPPHuK3HhwqNQ5uLQ+tWddalch5LNtPi9nxtISzxs0LMd7ZLZST1nKy3rr6qnHjJomnasUpSojNnBet3fWlMF63d9aV0MHjR5cnczxibpN2j8ahU5uk3aPxqFch7NktCrTkx6VB2j8pqrq05MelQdo/Kaa2V5/HL6Z6bSlKuM2KUr5QB5XteMHlPhQQCDCpsRcf4E34V6fHhI1OZUQNuuFUG3vAvXI43kliJNqRbQEkQ5tQgiOfUBHW5e2h88nd1V2aXsL7+u26/sq7LJNRp/gritnjfKSVtlbfTFSX5mezFurI6COX/sNm8K9jRwQCCCCLgjcQdxB4VV8pOT2H2hCYsQtxe6sujo37yHqP9j11z+wOT+1NnDmoMRBiMOOgmIEiOg4K6BtPZa3C1Sk45IrrTQJOLOq2yyjD4gvbKIZM191sjX/ALVwfk85NOdhywv5r4xJWF+oSRhIyfeFU+412U+zpMSuTFlObNs0UWYh7a5ZHaxKX3qAL7jcXFWqrpUFPjGl7sdW7PKfIntfJ+kYGbzJVdpFVtDcWWZPepUHvPCvVq47lZyBixkoxMEjYbFKQRKguGK7i66a9Vwd2+9WOy12sgC4g4SS3+aplRj7TGFIv7iKnk4z/kn/AEKNx6M5zyw7OOLXZ2HTWSXFFV9ic2ecb3AEE+6rbyqKBsrFAbgI7d0sdX2F2YBLz8pzzZcitayxoTcrEtzlubEkkk2GtgANLlnsaXHYWTDRsic5lu75jbK6toq775bb6UZq4r0DW2Y/J6LbMwH/AE6VLl7jVg2fjXYgfsXQX62kGVR4tUuT2z8VhMNDB+xfmo1jDZpFvl6yMpt418xfJ79KdGxriRI2zph0UrDm6mkuS0pGtr2Avupfx+RtvpYf+aKnyR7JfDbOj5wENM7TWOhAYAJcdV1UHvrtK+CvtVzlyk2TSpClKVEZs4L1u760pgvW7vrSuhg8aPLk7meMTdJu0fjUKnN0m7R+NQrkPZsloVacmPSoO0flNVdWnJj0qDtH5TTWyvP45fTPTaUpVxmxSlKAFKUoAUpWHFYgRqWIYgfuKWPgKEhMzUrj8dynzREI4szKvPRea8dyLloZPODWvuuKwpyjlzqokBSMklilueXWwu3Ra2/2jrvV6wSaIfIjtqVGNgQCNxFwfYd1U+2Bzs8MLMVjKPI+ViucLYKpYagXN9D1VVGNuiTZdWpXGYvEPhJXODB5pGSOVZGYxh3NlK3N1sbA7/cBvtZuUfNpKJY8k0Y/wybh7g5WVhvXSpvE/wAEVNFjtHaKQ2uCzHcote1wCxvuAv8AhetxTcA8RfxrlcLhTJMZJfO8xS1t5845VtfcbgAew66V0WHxqu8iWYMlr5hYecLix3EdWnCicFEcZWbNKUqomKUpQBs4L1u760pgvW7vrSuhg8aPLk7meMTdJu0fjUKnN0m7R+NQrkPZsloVacmPSoO0flNVdWfJj0qDtH5TTWyrP45fTPTqUpVxnBSlKAFKUoAVrbQS6HRDbX9oTk06zYG9bNV23njEREgLBmUBAdZGvdU9xI19gNSjsjLRx+25xJE0r4WMAdCVDkZrf8tTYv4H3iuZfaMzG+U3vbUBGO7pEEEm3sNdZtXZ8jl2la7xoHcjooT/AIcMY4a/Xq13+Tux4kRSFGcDUkXYcRrqDcm53k3roRyRjGyji2zmocXj0X9lzoUgWy34e63gK+pNPfNKmJd8tld7Na+pBUiwH/mlegrCKlLCGUqdxBBHsI1qr516JfG/Z5vhopJVcKkrIbXyMbEgKRmvox066+4VpueCPHJKyqwySSAtY2IBN9ALrp7b13GxtkR4VGVSWLNmZmtckKqjQCwAVVGnDjWaHZ0SyPKF899Cx9w3cL2F+NhTeddegvjZx8LzyPDDMHw7Z3PPDonXMu7QEEBRc2t4VcYPahBctLeYsiIrrkBUtorKLgNctex00OlX0w0II37+usGy9nRhudCgaWSwA062HwHfxqDyRa6olxa0W9KUryFwpSlAGzgvW7vrSmC9bu+tK6GDxo8uTuZ4xN0m7R+NQqc3SbtH41CuQ9myWhVpyY9Lg7X+01V1acmPSoO0flNNbK8/jl9M9NpSlXGbFKUoAUpSgBWCXCIzo7C7IGC33Ava5txsLX4E8az0poTKVsIZIMQbXaSRmsesI4CjwS/fW1jYjGxkTonpqPnH9r+wX6tbClT5sjRpI+YXFCD1msDqYG/lsfNJ9Qk9E8Aerw4XznWpfQET7/hX0acfGoZeFYcXNkUn/wDSTuAppWBkcZ2CAnXpHgv4ncO/hVmotWjssgKRvY6seJ/ADSt6q5vrQ0KUpUCQpSlAGzgvW7vrSmC9bu+tK6GDxo8uTuZ4xN0m7R+NQqc3SbtH41CuQ9myWhVpyY9Kg7R+U1V1acmPSoO0flamtlWfxS+mem0pSrjOCvlfahLuPuNAiV6+3qogSSLSzMoXzTqSA7LmUjeSupHs03ipfpWIF7r1KBZSQDd7nTUjRNN4zUEqLW9K08NiHLMrrbU5SAbED28f/Nawq7ocQQrEmQFRYnzckYJHEA5tPYaBUWVKq3xU4v5gOi7g2t7Zt/Xw+Ir6+Kn1sg321DaecRx84EWNx7qA4li6gixAIOhB1B99aZ2Yg6LSL7FdreBvXzCYuQm0iEAhbWB3lbsDfdY93tr5icTKGIRLi28ht906+vQt/wBtNSaFxsHZp0/bS6f6evv8yvn2RGbFi7W1GZv72Gl6gksrvDmUrla7EA5TdJBrwF7aHiKxSCVZnYKxW5IAvqeaFgf/AGk377VL5JD4ItYoVXoi1ZKq5cRMVaym+QsLK4zHzrAdatouh46UOMmOfKoIDstwGJFjoSPWG7du1qLY1EtKVq4SZyXDrYAixF7Hfx1/tW1SEKUpQBs4L1u760pgvW7vrSuhg8aPLk7meMTdJu0fjUKnN0m7R+NQrkPZsloVacmPSoO0flNVdWnJj0qDtH5TTWyrP45fTPTaUpVxnBWLEuVR2G8KSO4VlqL2sb2tbW+63XegRoQbRFrEMTot/MAZmQNlGu+x91fBtiO4AV9cutgOlkte5v8A5i/3rZMkOovHY2vqutrWv4DwoXh4x+K+z8B4CnQ7ifWxShxHrci99Lbr69fGtP8AS3F2ve05jtYdG/V7Rv7jW4ZYr3zJfjdb+PefGgmhGoZOO9euigtGnJtI5lK6KVJ1A18+MKRY7rOayybSUZTuU5tTbXL7jp17xWUNBxj8V6zc/wB7GmeHjH19a9e/xooLiYvtNL2KsDe1rDfmI467v7ivmIx14Gkj0txGoswBBB3H31mLQaax6btU093CvvOw2tmS3C628KKC0auF2ldRcFmOZrKBcKGcKGBPS83KbddZftJDawOuXXTc5IU791xasgkhBBvHcXN7re53mvvOw6G8dxoNV091KmFo0k2uBGCwJcRhjuAJyBj7t9ZxtBVLAjUOb2A3XUFiL66sL28KyXg/l7rb03cPdUjJDvvHe973XeeunQ24nzB4xZc2UEZbb7a3vusTwNbVYoTHrky+3LbuvbvrLSEKUpQBs4L1u760pgvW7vrSuhg8aPLk7meMTdJu0fjUKnN0m7R+NQrkPZsloVacmPSoO0flNVdWnJj0qDtH5TTWyrP45fTPTaUpVxnBUJY1cFWAZWBBBFwQd4I6xU6UAV32Dg/4eH7pPwp9g4P+Hg+6T8KsaU7YqRXfYOD/AIeD7pPwp9g4P+Gg+6T8KsaUWwpFd9g4P+Gg+6T8KfYOD/hoPuk/CrGlFsKRXfYOD/hoPuk/Cn2Dg/4aD7pPwqxpRbCkV32Dg/4aD7pPwp9g4P8AhoPuk/CrGlFsKRXfYOD/AIaD7pPwp9g4P+Gg+6T8KsaUWwpGthNnww35qNEva+RVW9t17DXfWzSlIYpSlAGzgvW7vrSmC9bu+tK6GDxo8uTuZ4xN0m7R+NQrdm2biMzfsZt5/wAqTj7qh9m4j/kTfcyflrlOLvRr1kjW0atWnJj0qDtH5WrV+zcR/wAib7mT8tWXJvATrioS0MoAY3JikAHmneSKFF3orzzj8cuq0z0WlS5tuB8DTI3A+Bq/i/RnbRGlSyNwPgaZG4HwNHF+gtEaVLI3A+BpkbgfA0cX6C0RpUsjcD4GmRuB8DRxfoLRGlSyNwPgaZG4HwNHF+gtEaVLI3A+BpkbgfA0cX6C0RpUsjcD4GmRuB8DRxfoLRGlSyNwPgaZG4HwNHF+gtEaVLI3A+BpkbgfA0cX6C0RpUsjcD4GnNtwPgaOL9BaM+C9bu+tKlg1IvcHq6vfSvfhX8EebJ3H/9k=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94459"/>
            <a:ext cx="1526661" cy="198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-27384"/>
            <a:ext cx="84973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2014 </a:t>
            </a:r>
            <a:r>
              <a:rPr lang="pt-BR" altLang="pt-BR" sz="32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Brazilian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pt-BR" altLang="pt-BR" sz="32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Dietary</a:t>
            </a:r>
            <a:r>
              <a:rPr lang="pt-BR" altLang="pt-BR" sz="32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pt-BR" altLang="pt-BR" sz="32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Guidelines</a:t>
            </a:r>
            <a:endParaRPr lang="pt-BR" altLang="pt-BR" sz="20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defRPr/>
            </a:pPr>
            <a:r>
              <a:rPr lang="en-US" altLang="pt-BR" sz="2000" b="1" dirty="0" smtClean="0">
                <a:solidFill>
                  <a:schemeClr val="tx2">
                    <a:lumMod val="75000"/>
                  </a:schemeClr>
                </a:solidFill>
              </a:rPr>
              <a:t>Second national workshop </a:t>
            </a:r>
            <a:r>
              <a:rPr lang="en-US" altLang="pt-BR" sz="20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with </a:t>
            </a:r>
            <a:r>
              <a:rPr lang="en-US" altLang="pt-BR" sz="2000" b="1" dirty="0" smtClean="0">
                <a:solidFill>
                  <a:schemeClr val="tx2">
                    <a:lumMod val="75000"/>
                  </a:schemeClr>
                </a:solidFill>
              </a:rPr>
              <a:t>researchers, </a:t>
            </a:r>
            <a:r>
              <a:rPr lang="en-US" altLang="pt-BR" sz="2000" b="1" dirty="0" err="1" smtClean="0">
                <a:solidFill>
                  <a:schemeClr val="tx2">
                    <a:lumMod val="75000"/>
                  </a:schemeClr>
                </a:solidFill>
              </a:rPr>
              <a:t>MoH</a:t>
            </a:r>
            <a:r>
              <a:rPr lang="en-US" altLang="pt-BR" sz="2000" b="1" dirty="0" smtClean="0">
                <a:solidFill>
                  <a:schemeClr val="tx2">
                    <a:lumMod val="75000"/>
                  </a:schemeClr>
                </a:solidFill>
              </a:rPr>
              <a:t> officers, health professionals and NGO representatives</a:t>
            </a:r>
            <a:endParaRPr lang="pt-BR" altLang="pt-BR" sz="20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defRPr/>
            </a:pPr>
            <a:endParaRPr lang="pt-BR" altLang="pt-BR" sz="32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98537" y="575685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Apoio</a:t>
            </a:r>
            <a:endParaRPr lang="pt-BR" dirty="0"/>
          </a:p>
        </p:txBody>
      </p:sp>
      <p:pic>
        <p:nvPicPr>
          <p:cNvPr id="3074" name="Picture 2" descr="C:\Users\carlos monteiro\Dropbox\foto_oficina gu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" y="1219374"/>
            <a:ext cx="73212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 descr="http://sinfin.net/meditation/apollo17_ear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2205042"/>
            <a:ext cx="2500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ângulo 4"/>
          <p:cNvSpPr>
            <a:spLocks noChangeArrowheads="1"/>
          </p:cNvSpPr>
          <p:nvPr/>
        </p:nvSpPr>
        <p:spPr bwMode="auto">
          <a:xfrm>
            <a:off x="2520950" y="1773238"/>
            <a:ext cx="4021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Franklin Gothic Book" pitchFamily="34" charset="0"/>
              </a:rPr>
              <a:t>The big issue for nutrition</a:t>
            </a: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1268" name="Retângulo 5"/>
          <p:cNvSpPr>
            <a:spLocks noChangeArrowheads="1"/>
          </p:cNvSpPr>
          <p:nvPr/>
        </p:nvSpPr>
        <p:spPr bwMode="auto">
          <a:xfrm>
            <a:off x="2" y="333379"/>
            <a:ext cx="9072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Franklin Gothic Heavy" pitchFamily="34" charset="0"/>
              </a:rPr>
              <a:t>THE FOOD</a:t>
            </a:r>
            <a:br>
              <a:rPr lang="en-US" sz="4400" dirty="0">
                <a:solidFill>
                  <a:srgbClr val="FFFFFF"/>
                </a:solidFill>
                <a:latin typeface="Franklin Gothic Heavy" pitchFamily="34" charset="0"/>
              </a:rPr>
            </a:br>
            <a:r>
              <a:rPr lang="en-US" sz="4400" dirty="0">
                <a:solidFill>
                  <a:srgbClr val="FFFFFF"/>
                </a:solidFill>
                <a:latin typeface="Franklin Gothic Heavy" pitchFamily="34" charset="0"/>
              </a:rPr>
              <a:t>SYSTEM</a:t>
            </a:r>
            <a:endParaRPr lang="pt-BR" sz="4400" dirty="0">
              <a:solidFill>
                <a:srgbClr val="000000"/>
              </a:solidFill>
            </a:endParaRPr>
          </a:p>
        </p:txBody>
      </p:sp>
      <p:sp>
        <p:nvSpPr>
          <p:cNvPr id="11269" name="Subtítulo 1"/>
          <p:cNvSpPr>
            <a:spLocks noGrp="1"/>
          </p:cNvSpPr>
          <p:nvPr>
            <p:ph type="subTitle" idx="1"/>
          </p:nvPr>
        </p:nvSpPr>
        <p:spPr>
          <a:xfrm>
            <a:off x="381002" y="4652963"/>
            <a:ext cx="8386763" cy="14398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Carlos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Monteiro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, Geoffrey Cannon 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Renata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Bertazzi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 Levy, Rafael Claro, Jean-Claude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Moubarac</a:t>
            </a:r>
            <a:endParaRPr lang="en-US" sz="1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Ana Paula Martins, Maria Laura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Louzada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, Larissa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Baraldi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, Daniela Canella,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Diana Parra, Logan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Mauney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Maluh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Barciottte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Semiramis</a:t>
            </a:r>
            <a:r>
              <a:rPr lang="en-US" sz="18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 pitchFamily="34" charset="0"/>
              </a:rPr>
              <a:t>Domene</a:t>
            </a:r>
            <a:endParaRPr lang="en-US" sz="1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sz="1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381000" y="6092829"/>
            <a:ext cx="83899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2588" indent="-382588">
              <a:defRPr/>
            </a:pPr>
            <a:r>
              <a:rPr lang="en-US" i="1" kern="0" dirty="0" smtClean="0">
                <a:solidFill>
                  <a:srgbClr val="FFFFFF"/>
                </a:solidFill>
              </a:rPr>
              <a:t>Centre for Epidemiological Studies in Health and Nutrition (NUPENS)</a:t>
            </a:r>
          </a:p>
          <a:p>
            <a:pPr marL="382588" indent="-382588">
              <a:defRPr/>
            </a:pPr>
            <a:r>
              <a:rPr lang="en-US" i="1" kern="0" dirty="0" smtClean="0">
                <a:solidFill>
                  <a:srgbClr val="FFFFFF"/>
                </a:solidFill>
              </a:rPr>
              <a:t>School of Public Health, </a:t>
            </a:r>
            <a:r>
              <a:rPr lang="en-US" i="1" kern="0" dirty="0" smtClean="0"/>
              <a:t>University of </a:t>
            </a:r>
            <a:r>
              <a:rPr lang="en-US" i="1" kern="0" dirty="0" err="1" smtClean="0"/>
              <a:t>Säo</a:t>
            </a:r>
            <a:r>
              <a:rPr lang="en-US" i="1" kern="0" dirty="0" smtClean="0"/>
              <a:t> Paulo, Brazil</a:t>
            </a:r>
          </a:p>
          <a:p>
            <a:pPr>
              <a:defRPr/>
            </a:pPr>
            <a:endParaRPr lang="pt-BR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/>
          <p:cNvSpPr txBox="1">
            <a:spLocks noChangeArrowheads="1"/>
          </p:cNvSpPr>
          <p:nvPr/>
        </p:nvSpPr>
        <p:spPr bwMode="auto">
          <a:xfrm>
            <a:off x="455328" y="836712"/>
            <a:ext cx="8797192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pt-BR" sz="2400" dirty="0" smtClean="0"/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pt-BR" sz="2000" b="1" dirty="0" smtClean="0"/>
              <a:t> 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000" dirty="0" smtClean="0"/>
              <a:t> </a:t>
            </a:r>
            <a:r>
              <a:rPr lang="en-US" altLang="pt-BR" sz="2400" dirty="0" smtClean="0"/>
              <a:t>Chapter 1</a:t>
            </a:r>
            <a:r>
              <a:rPr lang="en-US" altLang="pt-BR" sz="2400" b="1" dirty="0"/>
              <a:t>	</a:t>
            </a:r>
            <a:r>
              <a:rPr lang="en-US" altLang="pt-BR" sz="2400" b="1" dirty="0" smtClean="0"/>
              <a:t>Principles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400" dirty="0" smtClean="0"/>
              <a:t> Chapter 2</a:t>
            </a:r>
            <a:r>
              <a:rPr lang="en-US" altLang="pt-BR" sz="2400" b="1" dirty="0" smtClean="0"/>
              <a:t>	Choosing foods 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400" b="1" dirty="0" smtClean="0"/>
              <a:t> </a:t>
            </a:r>
            <a:r>
              <a:rPr lang="en-US" altLang="pt-BR" sz="2400" dirty="0" smtClean="0"/>
              <a:t>Chapter 3</a:t>
            </a:r>
            <a:r>
              <a:rPr lang="en-US" altLang="pt-BR" sz="2400" b="1" dirty="0" smtClean="0"/>
              <a:t>	From foods to meals 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400" dirty="0" smtClean="0"/>
              <a:t> Chapter 4</a:t>
            </a:r>
            <a:r>
              <a:rPr lang="en-US" altLang="pt-BR" sz="2400" b="1" dirty="0" smtClean="0"/>
              <a:t>	Mindful eating and commensality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400" b="1" dirty="0" smtClean="0"/>
              <a:t> </a:t>
            </a:r>
            <a:r>
              <a:rPr lang="en-US" altLang="pt-BR" sz="2400" dirty="0" smtClean="0"/>
              <a:t>Chapter 5</a:t>
            </a:r>
            <a:r>
              <a:rPr lang="en-US" altLang="pt-BR" sz="2400" b="1" dirty="0" smtClean="0"/>
              <a:t>	Overcoming obstacles</a:t>
            </a:r>
          </a:p>
          <a:p>
            <a:pPr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pt-BR" sz="2400" b="1" dirty="0" smtClean="0"/>
              <a:t>		Further reading		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pt-BR" sz="2000" b="1" dirty="0"/>
              <a:t>	</a:t>
            </a:r>
            <a:r>
              <a:rPr lang="en-US" altLang="pt-BR" sz="2000" b="1" dirty="0" smtClean="0"/>
              <a:t>	</a:t>
            </a:r>
            <a:r>
              <a:rPr lang="en-US" altLang="pt-BR" sz="2000" b="1" dirty="0"/>
              <a:t>	</a:t>
            </a:r>
            <a:r>
              <a:rPr lang="en-US" altLang="pt-BR" sz="2000" b="1" dirty="0" smtClean="0"/>
              <a:t>	</a:t>
            </a:r>
            <a:endParaRPr lang="en-US" altLang="pt-BR" sz="2000" b="1" dirty="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pt-BR" sz="2000" b="1" dirty="0" smtClean="0"/>
              <a:t>		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pt-BR" sz="2000" b="1" dirty="0" smtClean="0"/>
              <a:t> 		</a:t>
            </a:r>
          </a:p>
          <a:p>
            <a:pPr>
              <a:buFont typeface="Arial" charset="0"/>
              <a:buChar char="•"/>
              <a:defRPr/>
            </a:pPr>
            <a:endParaRPr lang="en-US" altLang="pt-BR" sz="2000" b="1" dirty="0" smtClean="0"/>
          </a:p>
          <a:p>
            <a:pPr>
              <a:buFont typeface="Arial" charset="0"/>
              <a:buChar char="•"/>
              <a:defRPr/>
            </a:pPr>
            <a:endParaRPr lang="en-US" altLang="pt-B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altLang="pt-BR" sz="2000" b="1" dirty="0" smtClean="0">
              <a:solidFill>
                <a:srgbClr val="E46C0A"/>
              </a:solidFill>
            </a:endParaRPr>
          </a:p>
          <a:p>
            <a:pPr>
              <a:defRPr/>
            </a:pPr>
            <a:r>
              <a:rPr lang="en-US" altLang="pt-BR" sz="2400" dirty="0" smtClean="0"/>
              <a:t>	</a:t>
            </a:r>
            <a:endParaRPr lang="en-US" altLang="pt-BR" sz="2400" dirty="0"/>
          </a:p>
        </p:txBody>
      </p:sp>
      <p:sp>
        <p:nvSpPr>
          <p:cNvPr id="18435" name="CaixaDeTexto 1"/>
          <p:cNvSpPr txBox="1">
            <a:spLocks noChangeArrowheads="1"/>
          </p:cNvSpPr>
          <p:nvPr/>
        </p:nvSpPr>
        <p:spPr bwMode="auto">
          <a:xfrm>
            <a:off x="297689" y="798517"/>
            <a:ext cx="8678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Brazilian Dietary Guidelines</a:t>
            </a:r>
          </a:p>
        </p:txBody>
      </p:sp>
    </p:spTree>
    <p:extLst>
      <p:ext uri="{BB962C8B-B14F-4D97-AF65-F5344CB8AC3E}">
        <p14:creationId xmlns:p14="http://schemas.microsoft.com/office/powerpoint/2010/main" val="21455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143892" y="260650"/>
            <a:ext cx="8892604" cy="62324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prstClr val="black"/>
                </a:solidFill>
                <a:latin typeface="Calibri"/>
              </a:rPr>
              <a:t>Chapter 1. Principles</a:t>
            </a:r>
            <a:r>
              <a:rPr lang="en-US" altLang="pt-BR" sz="2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pt-BR" sz="2400" dirty="0" smtClean="0">
                <a:solidFill>
                  <a:prstClr val="black"/>
                </a:solidFill>
                <a:latin typeface="Calibri"/>
              </a:rPr>
              <a:t> 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en-US" altLang="pt-BR" sz="1200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 smtClean="0"/>
              <a:t>Diet is more than the intake of nutrients  </a:t>
            </a:r>
            <a:endParaRPr lang="en-US" altLang="pt-BR" sz="26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 smtClean="0"/>
              <a:t>Healthy diets derive from socially and environmentally   sustainable food systems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>
                <a:solidFill>
                  <a:schemeClr val="bg2">
                    <a:lumMod val="25000"/>
                  </a:schemeClr>
                </a:solidFill>
              </a:rPr>
              <a:t>Dietary recommendations need to be tuned to their times</a:t>
            </a:r>
            <a:endParaRPr lang="en-US" altLang="pt-BR" sz="2600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 smtClean="0">
                <a:solidFill>
                  <a:schemeClr val="bg2">
                    <a:lumMod val="25000"/>
                  </a:schemeClr>
                </a:solidFill>
              </a:rPr>
              <a:t>Different sources of knowledge inform sound dietary advice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b="1" i="1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600" b="1" i="1" dirty="0">
                <a:solidFill>
                  <a:schemeClr val="bg2">
                    <a:lumMod val="25000"/>
                  </a:schemeClr>
                </a:solidFill>
              </a:rPr>
              <a:t>Dietary guidelines broaden autonomy in food choices</a:t>
            </a:r>
            <a:endParaRPr lang="en-US" sz="26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143892" y="260650"/>
            <a:ext cx="8892604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latin typeface="+mj-lt"/>
              </a:rPr>
              <a:t>Chapter 1. Principles</a:t>
            </a:r>
            <a:r>
              <a:rPr lang="en-US" altLang="pt-B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pt-BR" sz="2400" dirty="0" smtClean="0">
                <a:latin typeface="+mj-lt"/>
              </a:rPr>
              <a:t> 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en-US" altLang="pt-BR" sz="12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pt-BR" sz="2600" b="1" i="1" dirty="0" smtClean="0"/>
              <a:t>Diet is more than the intake of nutrients  </a:t>
            </a:r>
            <a:endParaRPr lang="en-US" altLang="pt-BR" sz="26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48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3.gstatic.com/images?q=tbn:ANd9GcRLtKdXX-GacmmlX5Ifl0VODjsTgHASYiz3PkTGeji7Sw86Jh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160940" cy="36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ixaDeTexto 7"/>
          <p:cNvSpPr txBox="1">
            <a:spLocks noChangeArrowheads="1"/>
          </p:cNvSpPr>
          <p:nvPr/>
        </p:nvSpPr>
        <p:spPr bwMode="auto">
          <a:xfrm>
            <a:off x="6849603" y="5301208"/>
            <a:ext cx="1394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Carbohydrates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11269" name="CaixaDeTexto 8"/>
          <p:cNvSpPr txBox="1">
            <a:spLocks noChangeArrowheads="1"/>
          </p:cNvSpPr>
          <p:nvPr/>
        </p:nvSpPr>
        <p:spPr bwMode="auto">
          <a:xfrm>
            <a:off x="5572558" y="3337247"/>
            <a:ext cx="87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Proteins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946726" y="4149080"/>
            <a:ext cx="1233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Vitamins</a:t>
            </a:r>
            <a:r>
              <a:rPr lang="pt-BR" altLang="en-US" sz="1600" dirty="0">
                <a:latin typeface="+mj-lt"/>
              </a:rPr>
              <a:t> </a:t>
            </a:r>
            <a:endParaRPr lang="pt-BR" altLang="en-US" sz="1600" dirty="0" smtClean="0">
              <a:latin typeface="+mj-lt"/>
            </a:endParaRPr>
          </a:p>
          <a:p>
            <a:pPr algn="ctr" eaLnBrk="1" hangingPunct="1"/>
            <a:r>
              <a:rPr lang="pt-BR" altLang="en-US" sz="1600" dirty="0" smtClean="0">
                <a:latin typeface="+mj-lt"/>
              </a:rPr>
              <a:t>       </a:t>
            </a:r>
            <a:r>
              <a:rPr lang="pt-BR" altLang="en-US" sz="1600" dirty="0" err="1" smtClean="0">
                <a:latin typeface="+mj-lt"/>
              </a:rPr>
              <a:t>Minerals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4791383" y="1970256"/>
            <a:ext cx="1576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en-US" sz="1600" dirty="0" err="1" smtClean="0">
                <a:latin typeface="+mj-lt"/>
              </a:rPr>
              <a:t>Sodium</a:t>
            </a:r>
            <a:r>
              <a:rPr lang="pt-BR" altLang="en-US" sz="1600" dirty="0" smtClean="0">
                <a:latin typeface="+mj-lt"/>
              </a:rPr>
              <a:t>, </a:t>
            </a:r>
          </a:p>
          <a:p>
            <a:pPr eaLnBrk="1" hangingPunct="1"/>
            <a:r>
              <a:rPr lang="en-US" altLang="en-US" sz="1600" dirty="0" smtClean="0">
                <a:latin typeface="+mj-lt"/>
              </a:rPr>
              <a:t>   Sucrose,</a:t>
            </a:r>
            <a:endParaRPr lang="pt-BR" altLang="en-US" sz="1600" dirty="0" smtClean="0">
              <a:latin typeface="+mj-lt"/>
            </a:endParaRPr>
          </a:p>
          <a:p>
            <a:pPr eaLnBrk="1" hangingPunct="1"/>
            <a:r>
              <a:rPr lang="pt-BR" altLang="en-US" sz="1600" dirty="0" smtClean="0">
                <a:latin typeface="+mj-lt"/>
              </a:rPr>
              <a:t>      </a:t>
            </a:r>
            <a:r>
              <a:rPr lang="pt-BR" altLang="en-US" sz="1600" dirty="0" err="1" smtClean="0">
                <a:latin typeface="+mj-lt"/>
              </a:rPr>
              <a:t>Fatty</a:t>
            </a:r>
            <a:r>
              <a:rPr lang="pt-BR" altLang="en-US" sz="1600" dirty="0" smtClean="0">
                <a:latin typeface="+mj-lt"/>
              </a:rPr>
              <a:t> </a:t>
            </a:r>
            <a:r>
              <a:rPr lang="pt-BR" altLang="en-US" sz="1600" dirty="0" err="1" smtClean="0">
                <a:latin typeface="+mj-lt"/>
              </a:rPr>
              <a:t>acids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2" name="AutoShape 2" descr="data:image/jpeg;base64,/9j/4AAQSkZJRgABAQAAAQABAAD/2wCEAAkGBxQSEhUUExQWFhUWGRcXGBgYGBQcGBgaHRUWGRwYGhocHSggGholGxgYITEhJSkrLi4uFx8zODMsNygtLisBCgoKDg0OGhAQGywkHyQsLCwsLCwsLCwsLCwsLCwsLCwsLCwsLCwsLCwsLCwsLCwsLCwsLCwsLCwsLCwsLCwsLP/AABEIALUBFgMBIgACEQEDEQH/xAAcAAABBQEBAQAAAAAAAAAAAAAEAAIDBQYBBwj/xABEEAACAQIDBAYHBAgFBAMAAAABAhEAAwQhMQUSQVEGImFxgZETMkKhscHRByNS8BQzYnKCkqLhQ1NjstIWc8LxFSSz/8QAGQEAAwEBAQAAAAAAAAAAAAAAAAECAwQF/8QAKhEAAgIBBAIABQQDAAAAAAAAAAECEQMEEiExQVEFEyJhgSMykeGxwdH/2gAMAwEAAhEDEQA/AM895V9Ygd5iprbgiQQRrPCvMLt0sZYkntpBjzPnV/MZj8o9TVsqxPSHZgtNvDe3XneJgneJmFyyy9wpnRzGPbuL6zK0qEBkt2gcI51oNu2ySQ1vetsmuX3bDl2xnnUSblT9dlQ+m0/JR7MK3ja6rKyP1mUndIglQOAPVzOprfVj9j2SothbetxHLBlyWGXOeAE1abQ2wjXfR733aQbpEdfPK2ueY/F2Cqg2rbDKk6S+5Z2V9I2+fVH6sc/9Q9p9nsM8cioqstdIrBEkkHlkTr2UXhdppcEotxu5GPvrVSRi0wndroWmDEf6d3+T+9PF/wD07v8AKPrTsVMcEroSufpA4pcH8H966MUnEkd4ii0FM7uVoehIjEGBqjfFaz64y1+Me+isBttbJZ7br6TdIWVZhJZZyjPqyc+VKXKHFOz1AoTM6Dll5n/1VFjul2Ds7w9J6VgTKWR6RshnJHVHiRXne0cacQD6e5dvHIgMr7si5OSKoUdXsqMYq2uUMADdj7t4AbT2aw2mu5np3RrbgxyPcRDbVHKANulj1EaTGQ9bTPSvP/tNxL/pN20167uBLJW2HcIS0zKjJpjjNWPQbpBYw9m4j3CjF1YDcuZjcRTmF7Kz/TLG28RdN1C0sEkMDluzlnxGfgRTSpjbdGWe2N24AIEcP3a0Gz1+/T/tv/ut1X4XB+l31DW0kQGu3FRdPE+6tjsno2hdXfaGEWFKxbbfOZXPeuFRw/CaqTJpmK9H1W/7p/8A3o3pZcVLlvfYL1X1IHtJXpGz+gmzwOtcbESZ619QslpPVt7oOfOa1GzNiYex+osWk4yqLJ/iiffUORW0zX2UuBs5Nf1l86NobrQdONam+We2wVSN5WALQozUieJ48qMduZ86ht3AQIzy4Ax51D7LR5jgPsfXcVb+LcgAAi0iKCBHtNvHhrWhwv2b7Pt5my10iP11x3Go9mQnurW754KfGAPjNcfeP4QPE8e4UNsAbCbLs2f1Vm1b/cRF94FFRXGtsfajuA+JmmLZEkEschqTzNIY5stcu+hbV5SXgzmNJPsjlRYsqNFHkKcaABPSclbvgAe8imBnLEbqiCNWPKdAPnRhqFRmx7Z/pFAFTsRWa1O9ALXDkon9Y3Ek/CjbuFB1LHQ+tGYMjSOMULsNwuGtliBILZkDViePfTMb0iwlr9ZibK99xPkab7Eug1sMp1UHvz+NcrOXvtC2cuuKQ/uhj8BSooZ84NFG7N2e10kKu8R7OnixOg95rTtewWDkAeluZggZgc5Jy+NCtt6++VpUspyAHnJBPkBW2xLtnP8ANnL9sfy+P7I7PRfEMd5mROZkkjwUQB2TV/ce4E3Gv2Dw3z1WjlugnzqkXBG4fvLrv2ZnPxn3VcYDo2shiIHIsxJ8PVHlNPbHqif1Lty/hf8ASq2nacqDbcXmJjJSAuWsnLwqww2x8KijfclspzIJPHjWhsbJXQKPHP4zRa7O3dAp7gBRSXgbtrlszdrB4PQAHsLt8iatMOqWv1VvXLqknw6zUZiN1BNyD2QPcONUxxUkFQFQGQBx4+VBSiWKPiGMlbdlP2jvv5L1R4mpHtL7V5j4hR/SKp3xD3Tln28BUqYAn1zPYKB0EXLmGXWGP8THzJpW9oIMkseJCgfCnW8KBoKb6ZM4O8Rruy0d8ZCgZI2173soq97H5UhtLEcXUdwJ+MUzeJGSH+IgfCaivYsL6zW1Pf8A3n3UcDonOMvn/F/pH1rnpbp1ut5L9KrLu1kGt4fwqPmDQtzb9rhcc9wX+1K0FF2br/5j+a/So7jz6zk95X6VnrnSBP8AVPl9aFubbQ+ze/mH/KlaHRp23fxN5j6U3qfjb+k/EVlG2wn4Lv8AOf8AlTDtZPwXP5z/AMqVr0OjXXcTCnddSYyBtpn5CgXxV1ZZGWeI3FHvrO//ACy/hufz/wB64drL+G5/MD86ljo0WH6T4hTId0P7LXR7t4Votm9NsSQCLtw9hut8HRqxmy7vpFLAtAMQTn3/AJ5UcLRDanMa5ajhpyJ8qTGkbgfaHiFGYY8+rZb4BTT8N9qb+3aVh+yGDeRaPfXn2NxLW5O8YBGYUEiQDJ86q7eMtf5kTnmDQl7E0e2YX7S7bf4U9gdgw8GSP6qWI+0OG+7wpcGASb1oEa5lRJ48K8as303gRdUwZjeI94mKt122TruHucH/AHLSY0j3G10gsPEYi2s8HDIf64o3Dtvglbm8JIldwjIxwmvArm1uqQtsyRwKhfHdbMeFLCbduW8wpU81n/yBI86KEekfahj79gYVbF+5aN17gYqRJVbYPEZZmsFf/SHj0mKxDZ6G6wB7wIBqS70jTEejW/6R2QkI28ZUvCk5NpkJ6vCuPgwrBi9yAytmQywGmJO7E8yKa4E030A39h27jvcZZLMxzJPtHTPIVSbX2fbt3bYVVEhydOAH1o/G4K6paZbNmgFiYLEzunOPCKzW0Rn+edPyJJhruo4geIpVTbtKnY9pd4PZnEDxI+Aq7wmyfxfnuA+dHpmcsu3iaOw+GOpyHbW1Uc7k2LB4ZU9UZ8+P57qs7NrnUSFeECPaNMu7RVOPj+dB20gSstVyGeQ5fWq3G7Y9m2JP5z/ucqq72Ke5qd1fee4fM+ANSWsGxyHVX+o9pP5PdSNFGgW85J63XfkNB3n891S2MCXzbPs4f3q3wuzVUafSosRjwJW3DMMifYXvPE/sigo56JUEsQoHh4VCb5PqLA/E3LsX/lHdVfj9o27PWuMXucBy7hog9/aazG1dtPc9Zt1eCDU+HHxpWNRNBjtrWU9ZjdYeU92SjymqvEdI7rCLahBzy+eVZp8WfZEdpzP0FR75bUz31NlUWmJ2i7+ve8JPwFDG8nMnuH1pqYImi7WzDyqd6RrHE2BfpKfhbxI+VcOJH4feaJxuz9zOgxboUrFKLi6ZJbVnzW0zAcQGIHZkKY6sDmhHeGHxrQ9BNsNhsSilj6K6wR1nKTkrd4MeBNa37Q2dLZuICTdAsROckmIGplZGXZWiVxs5ZZnHKoNd9HlvpByphfsFbLbuz2OGt27dhl9HG8ShBbIgsSc9axrpGVT0axkpdHN6n2z4Go4qS3SKNjsRQURoADqZj8SMVYfymfCisW6rAY5g73HQZH3E0P0d/Ux/l3R4rdWPcwHvqHa4+8nmFPlkfeDQ1bC+C5WFYNyOfaOVEbPuq29GHZRM9ZAASeWetU9lLrbjht4EAETAy6rZd4Na3BvNtXJACgzJiIyJJ8KiSoAE4O2/r4UH+G0fnVBtm5grZKJhVZxlOYVT4HPwq4x+2GcFbCkD/MbI/wAK8+0+VabYnRWw2Hsu6neZQSJ6s7jNy7BTS9kuVHleF2PbKgkkHXI1I2xyM0usO8n417HiOjeHAMWUndfRFkkWlI4Z5mabieh+GCOxtAEAkbsrogid2J62cVdohSZ5Thtj4hkNw3TuLwKglxxKyuQHvg02/iL+H65AayTBK8M9GX5jWvY//gLZCglpMAyZ/wAOTwHGsKuD9HcuWHG8pEZgdZY6pjTNfhUGiZQ4jGKbMr1lPqCRKPw3SfZ4/nILaWFF0AtkwAG8dQO0+0vfJqLamzzhLu6RNlzKE57p/CfzpnTLV/daIMHMD5qeymgZSY201tijiCPI8iDxBGc12vSOjOJtbga7Ys34BRfSIpgBzEEgxlSosByW0tetm3Ll31BicePaPcoqkv7Sn1fOhkuFucHjqT2AcfgK2bMFCy2ubQJyGZ5DQdv9zlT8PZZz+I8/ZHnr3nwHGo9n4Itwga857SeJ93LnWhw9hUFI0qhYPBAZ6nmaLu3ktjeYgDmfh30FjNpKmWrcFHx7B21SY3FGPS3JgaRMDuHL9o+7SgA7G7Sa5lmlviNGI/aPsjsGfdpVDjdsn9XYGekgD+kVFhbN/HXPR2lIXKTnugaSxr0vo/0Vw+FQgw7spV3aBIIzC/hX30knIjJlhj7PJv0RvWYEk8TVdfwhJPnnXoPSbZa27hFr1AOrqYETEnWJ1rOXLeRETIiuZzadM9GEIygmumZa7ZKmDUmBWXQHTeWe7eFWWPwnE9tC4LCy9sEHNgI0MMYyrSMrRjOO1mnxqhBO6fAZnu51zBYhiR9y+7zINXWzNmk2m3kIYSqyZI4Z1NsXZN5cmuv2CEI+Glc7Z6EI9M7iNhpfQASs5zHyNYXa2zTZuFCQ0cRXtNjB5CddKrcZ0WsPdNx1JgSRORjn76IzonLjUuuzxa5YYCYI5Egie0Hj4Vv7+0v0zE4Jc4tWfTvmBLFQBpxmD/FTemlgLY9XdO8FVc4yIMqOA3JHhQ/QtJN1xOXo7S5TkqyRPDMg+VdeF7jyfieJYVd3x/ng0d1gQQ0ZyDmfzpXlGOULcdVMhWKg8wDE1u+l2KOHtQv6y4SAZEgADeb5eNYAJWuXlnH8Oi4xcvDGHupFMqlVKkVIrPaei2X/AEXuSLq/js7wPJrTBh/u91H4/DG6VjKN7PkDBjtOZ86r+i5C4iyDoxe2cvxKfpV1hW6u6eAEntUlCfGZ8KT4EhYCyLe8gMwQ0ccxr4lWNaPYEEMpEiZgiRnrNZI7RXfJXOFz5EBhkPBmPhV90U2mHvEAEZRnE6SPgazadDL1uj9kmd0juZwPKYrS4DdW3btrmEWDpI+73RPeZqv1GZjuNG4SxuCeJzzpRJmixYiSd0z1s8v2B8qg2hiJRhukSGHDmo5127tAKJMDWST2gwBqeAofGPcuKypAOkkTqwY5eEVaTZDaR3GbSS3qGyLGBE5JHP41iOleNDXbLojL1Au8Y9YCQDw9Wa1WKO7vSjyfTN6szJ1yOkGsx0vuApAVgwbeEow9VF5jPKfOhISlyZ/bAF1Wstc3g0bpvIEBM9VkdQIM8xnpWXwVxrLtYviIyz4cmB5aZ8u6tymBGKw6wwU2t7OJ3lJVgOWhMSdRWd6VbEi2ty3vFrQAzMlk4+WvdNH2NEFbOO4u7xE69pJB8a7VJs7aG8i9aCBAORleR7QRHhSqWiga1bJMRJ/Dy/e/461f7PwEZtmfzl2DsqPA4UINM6P9KAJJ0rczbDkYKKBxe1JlU8W4DuHE1W4jHG5pIX3t9B21WY3aQTqpm2nYv1NKwSDMbtEWs/WfWDnP71G2NqC7EK/WyaVJCg6ydCPdVHs7ZxY79yY1g6nv5CtDbuQIAgcuHlWkIN9nHqNXGH0x5Za4R1spuWuqgIOozzGZIyJ7aK/SeZmqN7uR7v71KL1dKVHiZLk7YZilLtO/2QRlFC29kO7hUXeLaRVn0f2Pdxb7tsQojfc+qg+Z5Dj2VtsNat4W7bw9tWfekFzHEbxbsHViBwivO1ePHHldnvfDNTqJL6+YpcGP/wCjgizch7nBR6q/8j21XYjouUuh+r1DJ1nLQZV6ocECQxnLh8zQ+LwCkEkVzxuLtHfke9NS8mLGOEJuWiS0TmVI4fhOeR5VaWFa3BK9WeHDv50sTgxbPrtb/aRd4ns0MZ8atrOzsgfSsyHiSsAZZ6Z1m5dnoQyLYiWw4YTQ2KnONYy86rdkbSBcrIKyQpHju+YB8aPLEsTSjLcrKcXGRi+m2zLl5UKguwMAAazll21UbIvHD2vRshRw77wYbue8R7UcAM+yvWtkbODuHIlUz724Dw18qJx2wbV1j6S2jBgd4MoIOmZnurt07aVnna/FHM9rPAOlWJ9KyMNACsyCJmYkEiYjLXKqNRX0DtH7NMJdsG0gayC3pAUzhoAkb5OUCI5E15H0y6G39nON+blpvVvKsAnPqsJO43ZMHga2bvk54Y1CO1GdAqRGioRcpb9BZc4LEDftMBG41qeWTRPvrQbQADXU/wC6vmPSCstgRKk9hPkw+la7HEG9vHRjanuZFH1qGMzWFUFo5yPEggDzNWnRrE7t9T3fEfU0ruFUJkBKdYHiCpn5UUmDVHLLPHLgO6pb4Cj0jdCKC5z4Dt7uNPXaxcQinendk5eIHjx5UfZ2ab1pGEZqrAzmJAruD2JcQyQCeBHvPeaFFGUmyrxGGkkSSQN2dTLcfcKv8KucdnuGXmTNPw+wxJZ2MkgwIyjQUYMDuepHjr58aslIA2jgSykyVjlrHGqm7Ytg75beZdC0GMoMDSTWrcHlNUO0dljMqQDwU6HsB4VDVlLgxGwrgtYm/ZkBWmJGWR3hHZDHyobbu5aJZ2UKZIJgDPUD6dtVO3do/wD2CU3kdBByEggkGJnuzHCsxtvaT3SN7eaJzIEyfzwpUUVl91t3HFtupJKmOB4Z8PpSoW+nbNKqoo2V3FhRJ/PdVfdxBf1tOXzP0oJ7s9Zjp5Du7e2gbuIa6QiaHLv7WPAU2wSCcZtAnq2+OpGp7B9an2dgQDLQW4LrHf21o9n9F1t29FuO3+IwBAIEwqZ9XhvHWorWFxhO5btvA4Wly7Y3RnUwyRsWbDOq6G4fD3G9VHI5wQPNoFTDDEes1tP3rgJ8k3qHw2z8ReuG0qXHugSUhiwHMg6DtMUNjbZsXDaugpcXVWEEZTPdHEZVt81+DjWjx+S0K2xrfnhCWj/udgPdRezbdq5dt21S85d1XO4BqQNEQHIZ68Kq9iYN8TfSxaUb7mBvGBpJJyyEZ17P0R6HpgQXdhdvH293dCLHqoCSc+LcdKiWSS7NoabGvCLvBYG3YRbNld1B4k8yScyTzqpv4ecUrgasQTxICPl2LIHfV8pABJqvtN96Bl6rMeZzUA9gzbyrmny1Z0rjofiRC0Hj7m7ak+OUwKK2k0ACh8X6padPlUSfZUQXZrpcANq4GXiO2PNT2GrRLQGgAoTDNva5E599GrRHo2bMXtlPR3t2AATvpAiTIJJ5mR8KfgX9KyqvrGRxyAYiT4CrTpdgGeyWtx6RJKmJy9oRxyzjmBQvQqyi2t4NvOY3zlKmPV7F4ijHiV0dLyfp3+DXYS0EQKug9/ae2ms8tlzioxcyqOzmRXYuDgLGxanM+ddxmAS6jI6BkYQysJBHI1LaWRrpU62xxz76LJPB+nnQW3hI9Gga27QhYSyZeoW45DI8hzrBXdn2zcZVkBVTQ+0SZ14Rwr6S6e7G/S8JctDJo37ZGRDqCRpzzXuavm3CALmJzz11y400rVkvgMs2woCDkw8wT9atse/URudtD4qW/wCVU1tpuDv+Rq0vtNm3+43+8VLGNxmNQM6EGZYaUsNtIEQ+TQNdD1Qaq9otN1jz3T5otOttMNzUD+WUP+2poVnu3RPFlsJYP7O7/KSvyrQK05ya8/6EYicKo32BDOIDsPanQHtq8TF3bUt6Quh1VxJHcwzimjN9mmk8/Imobt4qJBJ7Koru31Wd9TpPVO9l3ZGg26VWxkCcxIJVoI7wDnTBs0y40OMjBqJ7s5HzrJ4npCkhlOfLOGnhpR1rbNplDG4qZSVuEKw4HXIxQTdnmf2jWgm0GYf4iqW7ysfBQfGsh+hXWDAIc8hlm2fM8IzrTdLUW7fuuGLS8q09UgKBkCJ18KEbaF1kW2Cz7oACroI5n61LZokzPNsxhBJA1ETmCDGY/OlKrHF2d39ZdS2eA9Y+OYilSsuiie4bhjQe4dpq3v7PFu2CkyNTxNU4MQK0WxMSLi+jbUDzFNCkBYTG3d2VZiUyKg6g5yO3srS9Eulm5dBc7gAyJnMnKZ00mszdt/o9wg+qcwezWKFS+HJIEcY+ffWcsabNI5HVH0Ts/bpdZBmYAPewHzmjLGNRjIVSMgCQpJE8+XZXg+wukFzDAqoBU6iSDE8CNKvLP2jtbMHCkgR6twj4qfjU1JdA6Pahje7vgTyp5xo0OcjyPKvLMB9pdlwQ6Gye3eM58wIA76vdmbeGMi3hfvGGd27/AIVlTMbz5S2WiyfiIk5Akjeo28g9/nQOzrwbEXx/li3bPOSDcM/zLRFpgiqAS5Agn8WWpPbQeEiwrbzKC7M7M0AsSZOp0Gg7AKylqIJrkuOKT8Eu0847KpmxQUMozDa/UcqtL+1sMB/mk55CRB/aPV8qze3OkbItxrdq0iKhYNCngdfGNB41y6jPfEJLn8nXp9LKT5X+iztY6M2YDkWMDuq02bjVuqCO7x5V49h9ryQzlndiWOs68zoO3SvROguOV7bXghBVysz1WEZR3TV6KOZPbPr2a6vBCEdyf8G9w+FAGeZqrxvRm01w3rP3N4iCyjquOVxNGHv7as8JjFfQ58RU7XANSK9aq6PL3MoWw7oDvDskZiOfMd1dwepPIVdtfUCZEVHcshxpHbMGnYWdw69UfnOiKGtWSIE5Cpd8DmPA/KkxMe6AiDXyz0i2Y+ExF2xcHWRjmNCDmpHYVI99fU4NeQ/b1shQtjGBSSD6F4jQ7zJJ/e3h/FVRdE1Z5Phz1/GrQv8Acp+6/wDuU1S4O4SwkAHPSrFLv3S9npBS8DCEQEKYE7iGYH4APlXMPbU728AYdo8TvfOgL2OKrbAjNBr2Er8qjXaTKCcjJMzOsCpYG+6L4gqrbuqvPLIquXdWqxNwlTLZaNGoHMfOsB0GvqS9y4c8wTwg9mnCtFiduAEbikxkSYCkdnM074MmnY85OyQC69ZZ0I5chOXjQeIFskMxOhKqszJyYED9oDI8zVbjdrKDvM0ECAFkGM8iewGM4oOxiLl4kWgEUZlic+/mfznUtlKHsssRi1TegKitpvAFxzgDhpHKqbE7R3j1QTMmW7TJIGgz5V3ENh7Gbn0zH8XqzxhePvqm2jtW5eb7sQYInLqjs4LS7LpImxd4ATdfwE+6M/KhhfeDuA21Of7TQc8tF+NRjZ4AO8d5zI3jwJEgiaY+MkAgSTBjgDEMKYHGQKTlM8TmT4mu0HcxDaTpyiuUWMDBp+HxLIwYainYSwWziQOGkntPKuYi25OYk9mnh2UxWaDG31v2QRqM+41QmyQN4cPWHLt7qltW3trJ0Oo4jkaJt5jeX1hqOYpsSIrT8aKsXBHW0qJ7Chd5TyIEHTOR7qiuCAe3Q99QWmWOydiHGMEtMguMY3S9sEzoFtk7zmM+qMuNfQnRXYFrAYZMOkMdXYxN25HWYjQcgM4AFZfYN1MPhLHVQRbQAlFDHqAk72smT510bZt3GdN24bu6YjejTIKVzGozrnnmXRtHBJ8oj6RbHxBd3w74g2Sx3d27cYBvaAUNITekAxHhFUOA2biN4rfsXroJ1dLjEaaEyfKtjs7arYS0LZl1UQm9k2kgEgZ8piq7H9M95TmxY5C2BuqOGbamuSenhK+Xyehg1uXHHbtT+/kPvdH7l1F3iLSDM72sRpuzl41QdNkstZ9Bh3Zrm8CzCSpUTKmMiOMDlRWGx9q8oNy6zNGYJ48o+dUvSrpBbtAWsOoLN6xGsDULxJq9PpYQpRX5fJy5dVlapvj0uDJYJGJCayes3YDoO+vWejWORLCIAF3ZUjQHM9YdscK802jaNm7cLDd3XIactSSJHDl31b3Xa3hgGkM3Wg6iTI90V3QVMuf1Rpmy2D0oS4+7O60ndmYInKD3cK3li2ty2HOZOvfpFeApIMjw869X6B7Za5bC3CJ3iB2xAk9prSEr4MM+JR5iam7ZG+o4KNOE0ctyorQzJPGu3LXKrZzkjNBnwp9Dq05U+y/A60qESMYqo6W7NXFYO/YYeujR2MBvKR2hgDVwRlQl0bq+FCA+ScG8meyirVzqR+0/zou9s2XuMkqhZiN+AAJJAHHzioruBRI65jrHPjPIa0CA/SndAiQVI7oZtPOhcoidOY7BpRmIQoQoBzzEjMiTnHnTrGyWcnfhJAImJIBgwB3jzFJgGbIxIS3IBaWIAjl55+HCj7tvEMpZuovKesfD5E+FcwLrYQi3nzdsgMqr8ftknQ73boo7l+tSMsbWEUZnvkxPhwHhTL+MCkBQN05Mc/efa17qqMOWLB2OXM8eztHuqTFX1YbokxGnl8KYgnF2A8bxMAz25ZNHIFYPhUJvqghRoeGkjiTxJU0Ncvk5MdI+EeOVDm9yH5iKkZLfuFte7iBlmMtTQhME8pkcNdRHKk7HifCoGIpgPa5ypVEFJ0BPhSoAtsPQ63uuQeGlPwrUHik6xjwq2QgnFY0RAzoLD390yKGJropWNIt7d0Z/hbUcu2laZd4B8wDzj8iqy3dIohTvEcx7xyqWirPdejBF3DYe4yw/oxkc1A0B7yADVjtDELatkqd3iSBwFebdDOkhSy+Fc6KxssdSDqhPMTl2ZVaYnE+hsqQc3YELqAE60xymK4cv0y2+zvxYvmQ3J+aot71uAbl4EuRkGaSIGhjjGeWkVjDjN643IEx26/Q+VG4jbn6QjqSN8LKkHLe+VZ6NIPAqw5EH/wB+dTGnaNJQljdSKW1tm4jN1jBLd4kmtf8AZxstsVihfcn0VgqxM5s+ZVRPCRJ7ABxrC4mx946iNSfDX51tehHS5cLaFi4YQlirBc1YnMNzB4Hhxruri0ea78noPSQgODbneIJb1TMGAQY3gdeNZnbSFrZGZYldZ0nPM1mdpdL75vfcAEMYAK728SYEDWe6tdsPBYgobmLI9IdEAACDtj2z4xlVXSOjDK3tA7OFgbzaASZ7q1PRFj6BTEHM+bSD76CXZvpnFoAlCfvGjILrud7CB3E9lX72vRKFQaZDsFGNeTTUSX7TW4TpBZKfeNusNRBPiIGlWNnFqRIYMp0M/GvJsXt/D2T94+834E6zeQrJ7c6XYgnes2hZXm2bHwEBa0aON0fRjIGzBqFzHrZcjXgnR77VMTbYDEZp+NFO8P4Set4GvTNi9PbN8ALfsXCfZJNt/FWzmkBshiRFUfSnags4a9dJgW7bt4xl74qUY9DyB5Ag1ivtC6R2ktehJBZ4ldYUZyR2kD30wPKMOl+9G4CYy32P/kf/ABFFpsdEk3GLHkMl8eJ86ZittO2S9UczlVY+KVjDNvnlOXlUtklnitrIuSQIG7PICcp5Z8KqsTtCSsEkzrwzBER4ihr9kHMgL3VEygDIRmM/EUUBJisSxMEk+X/quWoAyAnma7Fd3uf5+lAEjEAS5y/OgoW7tAaIvifpQtxi7E/mKjZIoAkVyTrU7PQ6mNK7UjJRdj2Qf3s/7UlvOTC+4AfKlZw5bTTn9Ke98IN1NeJ/OtADzdCesxZj5ClVc1cooQS2I8qiF+ajanWru7lAz48fCqAeUBzqEMdKle6OFMDRpSA5unlXQSKRauHOgCywl7eKmYZTIPaK1+welFqziRdxJfqW2VdxZ6zEDnkIBrz5GINT38QWiTMcePieNS4JyT9GiyNRaR6Ttrp5hbvq2ST+I20DeczWfG3sNM+gzz9leP8AFWTmkTT2rslTkvJrP+qFC7tu2F4DqW8qzTQW6oYlsgNczwWpMFgXuRuqQD7RyUczJ18K12zcZh8GIsqbl05FyJYniFA9Vezs4069AqfYf0H6Ovh2N64ALhEKNTbB1M8GIyy0BPOtBtDaKWwRvqpj1jnu9w4n3VksTtTEXB1mW0nHn5fWq1rtsdaC5/FcML4Dj4A0tvlmqzbVUEa7A9M7lu0LVi36UiZuMIBJJO8eEmqvH7QvXj9/fY/6dvL4VnsTtckROWmXVX6n3VDbS9dyVYU/wr/f31Zi5N8stzj7VoQoAPZm3iZgedVeI2g1w5CSP4m+g8qOw+xFGd1t7sGS/U+dSXtsWrQ3Laz2DJRTJM64djEZ+JPjQzYQz1su/Xyq1xO07lzVoHJcvfQywNMu3jSYy1wW2sTbt+jGIu7n7TCR+6YkDxoB8eXYi2Dcc5k5k+JPzpmGsJcDs5JhgqqDrlJJNGLdgQsKvJch/elQWRrs+c7zk/sJ82+lEPu7hRVVVPADjwMnOage7FG4LCyCzndRQSeeVMRT4fdLJvkgFlDN+EFgCR3Ak+FW3S7B2rTfcqyLLKAWLbwWIeTxM5xlOkVQtcqK/eJGZJygSSYHLupDJ2u8qguvAy1NRPcPCmRQA9HIEUhXKmw9guctOJ5f3qRjAJoy1hQo3rnl9edPZktDLNvf/YUBevFjJ8uAoAmxWMLZDIe80Ga7Tt2O+mIjNKiMKVBLXF3l0iYzOfwB86VAAs0prlKgBUqVKgBTXa5UlqwxzAy5nIUANmnWkLGFBJ5CirNhBrLnkMh9TRoBAglUXkNfdToAa1s7jcYIOQzb6CjsHYX/AA7e9+2+Y7xwHhUAuouYE/tNpTL2OJ1JPZov1PupiLS4wJi45dvwJ+dKYdohBCAINMoZvHgPE1UK7PkokchkPGjcPsyfXPgPrQAy5jiTkJPb1m8OA8BU9nZ124Zc7s8Tm3lRS3bVkQIHdqfnQt/bJPqiO05ny09/hQBZ2cBZtdZsyPacz/YVBiukKjK2N489B4cT5VR3bpYyxk8zr/bwqLfA0osKDLuPu3D1zlyAioC401qH0hNcNIZML5OgrmutM36U0AFYV4LDgYPdAipbl6MtPj4CgBcipRjis7oCzx4+dABYSM7h3Ry9s+HCo8ZtMsu4vVQcJzPearnuTrTN6gB7XKYaVdikAq7XVQk6UUgVMzmfzpQB2xhOLZDlx8eQrt7GACE8/pQ1/EFu7lUM0hjiaSqTTkt8TkPjXXucOFOhCJA086hdq4zU0mgArC2C+QO7EkkhiJyyyBzrlRC6QIFKgCOlSpUAKnWk3jFKlQBMAF0GfM50ULc5sSa5SpgdW6eGQ7KGa+eH1NKlQAzeJPbzo+zhFynOlSoEGPc3Bp9KrruPduMDs+tKlTYA4pM9KlSGM3propUqAO71LepUqAFNcJpUqAGk1wmuUqQCpE0qVAHRU6W4Knt+RpUqAJ7tyBNBs060qVJAMmiLaACda5SpgNdzUTGuUqbA5SNKlSAlS+wBUGATJ74ilSpUAf/Z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714348" y="314653"/>
            <a:ext cx="77153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Diet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reduced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to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nutrients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contained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in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foods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eaten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during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day</a:t>
            </a:r>
            <a:endParaRPr lang="pt-BR" altLang="en-US" sz="2800" b="1" dirty="0"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17422" y="6714696"/>
            <a:ext cx="5199704" cy="43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3.gstatic.com/images?q=tbn:ANd9GcRLtKdXX-GacmmlX5Ifl0VODjsTgHASYiz3PkTGeji7Sw86Jhc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5160940" cy="36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ixaDeTexto 7"/>
          <p:cNvSpPr txBox="1">
            <a:spLocks noChangeArrowheads="1"/>
          </p:cNvSpPr>
          <p:nvPr/>
        </p:nvSpPr>
        <p:spPr bwMode="auto">
          <a:xfrm>
            <a:off x="6849603" y="5301208"/>
            <a:ext cx="1394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Carbohydrates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11269" name="CaixaDeTexto 8"/>
          <p:cNvSpPr txBox="1">
            <a:spLocks noChangeArrowheads="1"/>
          </p:cNvSpPr>
          <p:nvPr/>
        </p:nvSpPr>
        <p:spPr bwMode="auto">
          <a:xfrm>
            <a:off x="5572558" y="3337247"/>
            <a:ext cx="87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Proteins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946726" y="4149080"/>
            <a:ext cx="1233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1600" dirty="0" err="1">
                <a:latin typeface="+mj-lt"/>
              </a:rPr>
              <a:t>Vitamins</a:t>
            </a:r>
            <a:r>
              <a:rPr lang="pt-BR" altLang="en-US" sz="1600" dirty="0">
                <a:latin typeface="+mj-lt"/>
              </a:rPr>
              <a:t> </a:t>
            </a:r>
            <a:endParaRPr lang="pt-BR" altLang="en-US" sz="1600" dirty="0" smtClean="0">
              <a:latin typeface="+mj-lt"/>
            </a:endParaRPr>
          </a:p>
          <a:p>
            <a:pPr algn="ctr" eaLnBrk="1" hangingPunct="1"/>
            <a:r>
              <a:rPr lang="pt-BR" altLang="en-US" sz="1600" dirty="0" smtClean="0">
                <a:latin typeface="+mj-lt"/>
              </a:rPr>
              <a:t>       </a:t>
            </a:r>
            <a:r>
              <a:rPr lang="pt-BR" altLang="en-US" sz="1600" dirty="0" err="1" smtClean="0">
                <a:latin typeface="+mj-lt"/>
              </a:rPr>
              <a:t>Minerals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4791383" y="1970256"/>
            <a:ext cx="1576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en-US" sz="1600" dirty="0" err="1" smtClean="0">
                <a:latin typeface="+mj-lt"/>
              </a:rPr>
              <a:t>Sodium</a:t>
            </a:r>
            <a:r>
              <a:rPr lang="pt-BR" altLang="en-US" sz="1600" dirty="0" smtClean="0">
                <a:latin typeface="+mj-lt"/>
              </a:rPr>
              <a:t>, </a:t>
            </a:r>
          </a:p>
          <a:p>
            <a:pPr eaLnBrk="1" hangingPunct="1"/>
            <a:r>
              <a:rPr lang="en-US" altLang="en-US" sz="1600" dirty="0" smtClean="0">
                <a:latin typeface="+mj-lt"/>
              </a:rPr>
              <a:t>   Sucrose,</a:t>
            </a:r>
            <a:endParaRPr lang="pt-BR" altLang="en-US" sz="1600" dirty="0" smtClean="0">
              <a:latin typeface="+mj-lt"/>
            </a:endParaRPr>
          </a:p>
          <a:p>
            <a:pPr eaLnBrk="1" hangingPunct="1"/>
            <a:r>
              <a:rPr lang="pt-BR" altLang="en-US" sz="1600" dirty="0" smtClean="0">
                <a:latin typeface="+mj-lt"/>
              </a:rPr>
              <a:t>      </a:t>
            </a:r>
            <a:r>
              <a:rPr lang="pt-BR" altLang="en-US" sz="1600" dirty="0" err="1" smtClean="0">
                <a:latin typeface="+mj-lt"/>
              </a:rPr>
              <a:t>Fatty</a:t>
            </a:r>
            <a:r>
              <a:rPr lang="pt-BR" altLang="en-US" sz="1600" dirty="0" smtClean="0">
                <a:latin typeface="+mj-lt"/>
              </a:rPr>
              <a:t> </a:t>
            </a:r>
            <a:r>
              <a:rPr lang="pt-BR" altLang="en-US" sz="1600" dirty="0" err="1" smtClean="0">
                <a:latin typeface="+mj-lt"/>
              </a:rPr>
              <a:t>acids</a:t>
            </a:r>
            <a:endParaRPr lang="pt-BR" altLang="en-US" sz="1600" dirty="0">
              <a:latin typeface="+mj-lt"/>
            </a:endParaRPr>
          </a:p>
        </p:txBody>
      </p:sp>
      <p:sp>
        <p:nvSpPr>
          <p:cNvPr id="2" name="AutoShape 2" descr="data:image/jpeg;base64,/9j/4AAQSkZJRgABAQAAAQABAAD/2wCEAAkGBxQSEhUUExQWFhUWGRcXGBgYGBQcGBgaHRUWGRwYGhocHSggGholGxgYITEhJSkrLi4uFx8zODMsNygtLisBCgoKDg0OGhAQGywkHyQsLCwsLCwsLCwsLCwsLCwsLCwsLCwsLCwsLCwsLCwsLCwsLCwsLCwsLCwsLCwsLCwsLP/AABEIALUBFgMBIgACEQEDEQH/xAAcAAABBQEBAQAAAAAAAAAAAAAEAAIDBQYBBwj/xABEEAACAQIDBAYHBAgFBAMAAAABAhEAAwQhMQUSQVEGImFxgZETMkKhscHRByNS8BQzYnKCkqLhQ1NjstIWc8LxFSSz/8QAGQEAAwEBAQAAAAAAAAAAAAAAAAECAwQF/8QAKhEAAgIBBAIABQQDAAAAAAAAAAECEQMEEiExQVEFEyJhgSMykeGxwdH/2gAMAwEAAhEDEQA/AM895V9Ygd5iprbgiQQRrPCvMLt0sZYkntpBjzPnV/MZj8o9TVsqxPSHZgtNvDe3XneJgneJmFyyy9wpnRzGPbuL6zK0qEBkt2gcI51oNu2ySQ1vetsmuX3bDl2xnnUSblT9dlQ+m0/JR7MK3ja6rKyP1mUndIglQOAPVzOprfVj9j2SothbetxHLBlyWGXOeAE1abQ2wjXfR733aQbpEdfPK2ueY/F2Cqg2rbDKk6S+5Z2V9I2+fVH6sc/9Q9p9nsM8cioqstdIrBEkkHlkTr2UXhdppcEotxu5GPvrVSRi0wndroWmDEf6d3+T+9PF/wD07v8AKPrTsVMcEroSufpA4pcH8H966MUnEkd4ii0FM7uVoehIjEGBqjfFaz64y1+Me+isBttbJZ7br6TdIWVZhJZZyjPqyc+VKXKHFOz1AoTM6Dll5n/1VFjul2Ds7w9J6VgTKWR6RshnJHVHiRXne0cacQD6e5dvHIgMr7si5OSKoUdXsqMYq2uUMADdj7t4AbT2aw2mu5np3RrbgxyPcRDbVHKANulj1EaTGQ9bTPSvP/tNxL/pN20167uBLJW2HcIS0zKjJpjjNWPQbpBYw9m4j3CjF1YDcuZjcRTmF7Kz/TLG28RdN1C0sEkMDluzlnxGfgRTSpjbdGWe2N24AIEcP3a0Gz1+/T/tv/ut1X4XB+l31DW0kQGu3FRdPE+6tjsno2hdXfaGEWFKxbbfOZXPeuFRw/CaqTJpmK9H1W/7p/8A3o3pZcVLlvfYL1X1IHtJXpGz+gmzwOtcbESZ619QslpPVt7oOfOa1GzNiYex+osWk4yqLJ/iiffUORW0zX2UuBs5Nf1l86NobrQdONam+We2wVSN5WALQozUieJ48qMduZ86ht3AQIzy4Ax51D7LR5jgPsfXcVb+LcgAAi0iKCBHtNvHhrWhwv2b7Pt5my10iP11x3Go9mQnurW754KfGAPjNcfeP4QPE8e4UNsAbCbLs2f1Vm1b/cRF94FFRXGtsfajuA+JmmLZEkEschqTzNIY5stcu+hbV5SXgzmNJPsjlRYsqNFHkKcaABPSclbvgAe8imBnLEbqiCNWPKdAPnRhqFRmx7Z/pFAFTsRWa1O9ALXDkon9Y3Ek/CjbuFB1LHQ+tGYMjSOMULsNwuGtliBILZkDViePfTMb0iwlr9ZibK99xPkab7Eug1sMp1UHvz+NcrOXvtC2cuuKQ/uhj8BSooZ84NFG7N2e10kKu8R7OnixOg95rTtewWDkAeluZggZgc5Jy+NCtt6++VpUspyAHnJBPkBW2xLtnP8ANnL9sfy+P7I7PRfEMd5mROZkkjwUQB2TV/ce4E3Gv2Dw3z1WjlugnzqkXBG4fvLrv2ZnPxn3VcYDo2shiIHIsxJ8PVHlNPbHqif1Lty/hf8ASq2nacqDbcXmJjJSAuWsnLwqww2x8KijfclspzIJPHjWhsbJXQKPHP4zRa7O3dAp7gBRSXgbtrlszdrB4PQAHsLt8iatMOqWv1VvXLqknw6zUZiN1BNyD2QPcONUxxUkFQFQGQBx4+VBSiWKPiGMlbdlP2jvv5L1R4mpHtL7V5j4hR/SKp3xD3Tln28BUqYAn1zPYKB0EXLmGXWGP8THzJpW9oIMkseJCgfCnW8KBoKb6ZM4O8Rruy0d8ZCgZI2173soq97H5UhtLEcXUdwJ+MUzeJGSH+IgfCaivYsL6zW1Pf8A3n3UcDonOMvn/F/pH1rnpbp1ut5L9KrLu1kGt4fwqPmDQtzb9rhcc9wX+1K0FF2br/5j+a/So7jz6zk95X6VnrnSBP8AVPl9aFubbQ+ze/mH/KlaHRp23fxN5j6U3qfjb+k/EVlG2wn4Lv8AOf8AlTDtZPwXP5z/AMqVr0OjXXcTCnddSYyBtpn5CgXxV1ZZGWeI3FHvrO//ACy/hufz/wB64drL+G5/MD86ljo0WH6T4hTId0P7LXR7t4Votm9NsSQCLtw9hut8HRqxmy7vpFLAtAMQTn3/AJ5UcLRDanMa5ajhpyJ8qTGkbgfaHiFGYY8+rZb4BTT8N9qb+3aVh+yGDeRaPfXn2NxLW5O8YBGYUEiQDJ86q7eMtf5kTnmDQl7E0e2YX7S7bf4U9gdgw8GSP6qWI+0OG+7wpcGASb1oEa5lRJ48K8as303gRdUwZjeI94mKt122TruHucH/AHLSY0j3G10gsPEYi2s8HDIf64o3Dtvglbm8JIldwjIxwmvArm1uqQtsyRwKhfHdbMeFLCbduW8wpU81n/yBI86KEekfahj79gYVbF+5aN17gYqRJVbYPEZZmsFf/SHj0mKxDZ6G6wB7wIBqS70jTEejW/6R2QkI28ZUvCk5NpkJ6vCuPgwrBi9yAytmQywGmJO7E8yKa4E030A39h27jvcZZLMxzJPtHTPIVSbX2fbt3bYVVEhydOAH1o/G4K6paZbNmgFiYLEzunOPCKzW0Rn+edPyJJhruo4geIpVTbtKnY9pd4PZnEDxI+Aq7wmyfxfnuA+dHpmcsu3iaOw+GOpyHbW1Uc7k2LB4ZU9UZ8+P57qs7NrnUSFeECPaNMu7RVOPj+dB20gSstVyGeQ5fWq3G7Y9m2JP5z/ucqq72Ke5qd1fee4fM+ANSWsGxyHVX+o9pP5PdSNFGgW85J63XfkNB3n891S2MCXzbPs4f3q3wuzVUafSosRjwJW3DMMifYXvPE/sigo56JUEsQoHh4VCb5PqLA/E3LsX/lHdVfj9o27PWuMXucBy7hog9/aazG1dtPc9Zt1eCDU+HHxpWNRNBjtrWU9ZjdYeU92SjymqvEdI7rCLahBzy+eVZp8WfZEdpzP0FR75bUz31NlUWmJ2i7+ve8JPwFDG8nMnuH1pqYImi7WzDyqd6RrHE2BfpKfhbxI+VcOJH4feaJxuz9zOgxboUrFKLi6ZJbVnzW0zAcQGIHZkKY6sDmhHeGHxrQ9BNsNhsSilj6K6wR1nKTkrd4MeBNa37Q2dLZuICTdAsROckmIGplZGXZWiVxs5ZZnHKoNd9HlvpByphfsFbLbuz2OGt27dhl9HG8ShBbIgsSc9axrpGVT0axkpdHN6n2z4Go4qS3SKNjsRQURoADqZj8SMVYfymfCisW6rAY5g73HQZH3E0P0d/Ux/l3R4rdWPcwHvqHa4+8nmFPlkfeDQ1bC+C5WFYNyOfaOVEbPuq29GHZRM9ZAASeWetU9lLrbjht4EAETAy6rZd4Na3BvNtXJACgzJiIyJJ8KiSoAE4O2/r4UH+G0fnVBtm5grZKJhVZxlOYVT4HPwq4x+2GcFbCkD/MbI/wAK8+0+VabYnRWw2Hsu6neZQSJ6s7jNy7BTS9kuVHleF2PbKgkkHXI1I2xyM0usO8n417HiOjeHAMWUndfRFkkWlI4Z5mabieh+GCOxtAEAkbsrogid2J62cVdohSZ5Thtj4hkNw3TuLwKglxxKyuQHvg02/iL+H65AayTBK8M9GX5jWvY//gLZCglpMAyZ/wAOTwHGsKuD9HcuWHG8pEZgdZY6pjTNfhUGiZQ4jGKbMr1lPqCRKPw3SfZ4/nILaWFF0AtkwAG8dQO0+0vfJqLamzzhLu6RNlzKE57p/CfzpnTLV/daIMHMD5qeymgZSY201tijiCPI8iDxBGc12vSOjOJtbga7Ys34BRfSIpgBzEEgxlSosByW0tetm3Ll31BicePaPcoqkv7Sn1fOhkuFucHjqT2AcfgK2bMFCy2ubQJyGZ5DQdv9zlT8PZZz+I8/ZHnr3nwHGo9n4Itwga857SeJ93LnWhw9hUFI0qhYPBAZ6nmaLu3ktjeYgDmfh30FjNpKmWrcFHx7B21SY3FGPS3JgaRMDuHL9o+7SgA7G7Sa5lmlviNGI/aPsjsGfdpVDjdsn9XYGekgD+kVFhbN/HXPR2lIXKTnugaSxr0vo/0Vw+FQgw7spV3aBIIzC/hX30knIjJlhj7PJv0RvWYEk8TVdfwhJPnnXoPSbZa27hFr1AOrqYETEnWJ1rOXLeRETIiuZzadM9GEIygmumZa7ZKmDUmBWXQHTeWe7eFWWPwnE9tC4LCy9sEHNgI0MMYyrSMrRjOO1mnxqhBO6fAZnu51zBYhiR9y+7zINXWzNmk2m3kIYSqyZI4Z1NsXZN5cmuv2CEI+Glc7Z6EI9M7iNhpfQASs5zHyNYXa2zTZuFCQ0cRXtNjB5CddKrcZ0WsPdNx1JgSRORjn76IzonLjUuuzxa5YYCYI5Egie0Hj4Vv7+0v0zE4Jc4tWfTvmBLFQBpxmD/FTemlgLY9XdO8FVc4yIMqOA3JHhQ/QtJN1xOXo7S5TkqyRPDMg+VdeF7jyfieJYVd3x/ng0d1gQQ0ZyDmfzpXlGOULcdVMhWKg8wDE1u+l2KOHtQv6y4SAZEgADeb5eNYAJWuXlnH8Oi4xcvDGHupFMqlVKkVIrPaei2X/AEXuSLq/js7wPJrTBh/u91H4/DG6VjKN7PkDBjtOZ86r+i5C4iyDoxe2cvxKfpV1hW6u6eAEntUlCfGZ8KT4EhYCyLe8gMwQ0ccxr4lWNaPYEEMpEiZgiRnrNZI7RXfJXOFz5EBhkPBmPhV90U2mHvEAEZRnE6SPgazadDL1uj9kmd0juZwPKYrS4DdW3btrmEWDpI+73RPeZqv1GZjuNG4SxuCeJzzpRJmixYiSd0z1s8v2B8qg2hiJRhukSGHDmo5127tAKJMDWST2gwBqeAofGPcuKypAOkkTqwY5eEVaTZDaR3GbSS3qGyLGBE5JHP41iOleNDXbLojL1Au8Y9YCQDw9Wa1WKO7vSjyfTN6szJ1yOkGsx0vuApAVgwbeEow9VF5jPKfOhISlyZ/bAF1Wstc3g0bpvIEBM9VkdQIM8xnpWXwVxrLtYviIyz4cmB5aZ8u6tymBGKw6wwU2t7OJ3lJVgOWhMSdRWd6VbEi2ty3vFrQAzMlk4+WvdNH2NEFbOO4u7xE69pJB8a7VJs7aG8i9aCBAORleR7QRHhSqWiga1bJMRJ/Dy/e/461f7PwEZtmfzl2DsqPA4UINM6P9KAJJ0rczbDkYKKBxe1JlU8W4DuHE1W4jHG5pIX3t9B21WY3aQTqpm2nYv1NKwSDMbtEWs/WfWDnP71G2NqC7EK/WyaVJCg6ydCPdVHs7ZxY79yY1g6nv5CtDbuQIAgcuHlWkIN9nHqNXGH0x5Za4R1spuWuqgIOozzGZIyJ7aK/SeZmqN7uR7v71KL1dKVHiZLk7YZilLtO/2QRlFC29kO7hUXeLaRVn0f2Pdxb7tsQojfc+qg+Z5Dj2VtsNat4W7bw9tWfekFzHEbxbsHViBwivO1ePHHldnvfDNTqJL6+YpcGP/wCjgizch7nBR6q/8j21XYjouUuh+r1DJ1nLQZV6ocECQxnLh8zQ+LwCkEkVzxuLtHfke9NS8mLGOEJuWiS0TmVI4fhOeR5VaWFa3BK9WeHDv50sTgxbPrtb/aRd4ns0MZ8atrOzsgfSsyHiSsAZZ6Z1m5dnoQyLYiWw4YTQ2KnONYy86rdkbSBcrIKyQpHju+YB8aPLEsTSjLcrKcXGRi+m2zLl5UKguwMAAazll21UbIvHD2vRshRw77wYbue8R7UcAM+yvWtkbODuHIlUz724Dw18qJx2wbV1j6S2jBgd4MoIOmZnurt07aVnna/FHM9rPAOlWJ9KyMNACsyCJmYkEiYjLXKqNRX0DtH7NMJdsG0gayC3pAUzhoAkb5OUCI5E15H0y6G39nON+blpvVvKsAnPqsJO43ZMHga2bvk54Y1CO1GdAqRGioRcpb9BZc4LEDftMBG41qeWTRPvrQbQADXU/wC6vmPSCstgRKk9hPkw+la7HEG9vHRjanuZFH1qGMzWFUFo5yPEggDzNWnRrE7t9T3fEfU0ruFUJkBKdYHiCpn5UUmDVHLLPHLgO6pb4Cj0jdCKC5z4Dt7uNPXaxcQinendk5eIHjx5UfZ2ab1pGEZqrAzmJAruD2JcQyQCeBHvPeaFFGUmyrxGGkkSSQN2dTLcfcKv8KucdnuGXmTNPw+wxJZ2MkgwIyjQUYMDuepHjr58aslIA2jgSykyVjlrHGqm7Ytg75beZdC0GMoMDSTWrcHlNUO0dljMqQDwU6HsB4VDVlLgxGwrgtYm/ZkBWmJGWR3hHZDHyobbu5aJZ2UKZIJgDPUD6dtVO3do/wD2CU3kdBByEggkGJnuzHCsxtvaT3SN7eaJzIEyfzwpUUVl91t3HFtupJKmOB4Z8PpSoW+nbNKqoo2V3FhRJ/PdVfdxBf1tOXzP0oJ7s9Zjp5Du7e2gbuIa6QiaHLv7WPAU2wSCcZtAnq2+OpGp7B9an2dgQDLQW4LrHf21o9n9F1t29FuO3+IwBAIEwqZ9XhvHWorWFxhO5btvA4Wly7Y3RnUwyRsWbDOq6G4fD3G9VHI5wQPNoFTDDEes1tP3rgJ8k3qHw2z8ReuG0qXHugSUhiwHMg6DtMUNjbZsXDaugpcXVWEEZTPdHEZVt81+DjWjx+S0K2xrfnhCWj/udgPdRezbdq5dt21S85d1XO4BqQNEQHIZ68Kq9iYN8TfSxaUb7mBvGBpJJyyEZ17P0R6HpgQXdhdvH293dCLHqoCSc+LcdKiWSS7NoabGvCLvBYG3YRbNld1B4k8yScyTzqpv4ecUrgasQTxICPl2LIHfV8pABJqvtN96Bl6rMeZzUA9gzbyrmny1Z0rjofiRC0Hj7m7ak+OUwKK2k0ACh8X6padPlUSfZUQXZrpcANq4GXiO2PNT2GrRLQGgAoTDNva5E599GrRHo2bMXtlPR3t2AATvpAiTIJJ5mR8KfgX9KyqvrGRxyAYiT4CrTpdgGeyWtx6RJKmJy9oRxyzjmBQvQqyi2t4NvOY3zlKmPV7F4ijHiV0dLyfp3+DXYS0EQKug9/ae2ms8tlzioxcyqOzmRXYuDgLGxanM+ddxmAS6jI6BkYQysJBHI1LaWRrpU62xxz76LJPB+nnQW3hI9Gga27QhYSyZeoW45DI8hzrBXdn2zcZVkBVTQ+0SZ14Rwr6S6e7G/S8JctDJo37ZGRDqCRpzzXuavm3CALmJzz11y400rVkvgMs2woCDkw8wT9atse/URudtD4qW/wCVU1tpuDv+Rq0vtNm3+43+8VLGNxmNQM6EGZYaUsNtIEQ+TQNdD1Qaq9otN1jz3T5otOttMNzUD+WUP+2poVnu3RPFlsJYP7O7/KSvyrQK05ya8/6EYicKo32BDOIDsPanQHtq8TF3bUt6Quh1VxJHcwzimjN9mmk8/Imobt4qJBJ7Koru31Wd9TpPVO9l3ZGg26VWxkCcxIJVoI7wDnTBs0y40OMjBqJ7s5HzrJ4npCkhlOfLOGnhpR1rbNplDG4qZSVuEKw4HXIxQTdnmf2jWgm0GYf4iqW7ysfBQfGsh+hXWDAIc8hlm2fM8IzrTdLUW7fuuGLS8q09UgKBkCJ18KEbaF1kW2Cz7oACroI5n61LZokzPNsxhBJA1ETmCDGY/OlKrHF2d39ZdS2eA9Y+OYilSsuiie4bhjQe4dpq3v7PFu2CkyNTxNU4MQK0WxMSLi+jbUDzFNCkBYTG3d2VZiUyKg6g5yO3srS9Eulm5dBc7gAyJnMnKZ00mszdt/o9wg+qcwezWKFS+HJIEcY+ffWcsabNI5HVH0Ts/bpdZBmYAPewHzmjLGNRjIVSMgCQpJE8+XZXg+wukFzDAqoBU6iSDE8CNKvLP2jtbMHCkgR6twj4qfjU1JdA6Pahje7vgTyp5xo0OcjyPKvLMB9pdlwQ6Gye3eM58wIA76vdmbeGMi3hfvGGd27/AIVlTMbz5S2WiyfiIk5Akjeo28g9/nQOzrwbEXx/li3bPOSDcM/zLRFpgiqAS5Agn8WWpPbQeEiwrbzKC7M7M0AsSZOp0Gg7AKylqIJrkuOKT8Eu0847KpmxQUMozDa/UcqtL+1sMB/mk55CRB/aPV8qze3OkbItxrdq0iKhYNCngdfGNB41y6jPfEJLn8nXp9LKT5X+iztY6M2YDkWMDuq02bjVuqCO7x5V49h9ryQzlndiWOs68zoO3SvROguOV7bXghBVysz1WEZR3TV6KOZPbPr2a6vBCEdyf8G9w+FAGeZqrxvRm01w3rP3N4iCyjquOVxNGHv7as8JjFfQ58RU7XANSK9aq6PL3MoWw7oDvDskZiOfMd1dwepPIVdtfUCZEVHcshxpHbMGnYWdw69UfnOiKGtWSIE5Cpd8DmPA/KkxMe6AiDXyz0i2Y+ExF2xcHWRjmNCDmpHYVI99fU4NeQ/b1shQtjGBSSD6F4jQ7zJJ/e3h/FVRdE1Z5Phz1/GrQv8Acp+6/wDuU1S4O4SwkAHPSrFLv3S9npBS8DCEQEKYE7iGYH4APlXMPbU728AYdo8TvfOgL2OKrbAjNBr2Er8qjXaTKCcjJMzOsCpYG+6L4gqrbuqvPLIquXdWqxNwlTLZaNGoHMfOsB0GvqS9y4c8wTwg9mnCtFiduAEbikxkSYCkdnM074MmnY85OyQC69ZZ0I5chOXjQeIFskMxOhKqszJyYED9oDI8zVbjdrKDvM0ECAFkGM8iewGM4oOxiLl4kWgEUZlic+/mfznUtlKHsssRi1TegKitpvAFxzgDhpHKqbE7R3j1QTMmW7TJIGgz5V3ENh7Gbn0zH8XqzxhePvqm2jtW5eb7sQYInLqjs4LS7LpImxd4ATdfwE+6M/KhhfeDuA21Of7TQc8tF+NRjZ4AO8d5zI3jwJEgiaY+MkAgSTBjgDEMKYHGQKTlM8TmT4mu0HcxDaTpyiuUWMDBp+HxLIwYainYSwWziQOGkntPKuYi25OYk9mnh2UxWaDG31v2QRqM+41QmyQN4cPWHLt7qltW3trJ0Oo4jkaJt5jeX1hqOYpsSIrT8aKsXBHW0qJ7Chd5TyIEHTOR7qiuCAe3Q99QWmWOydiHGMEtMguMY3S9sEzoFtk7zmM+qMuNfQnRXYFrAYZMOkMdXYxN25HWYjQcgM4AFZfYN1MPhLHVQRbQAlFDHqAk72smT510bZt3GdN24bu6YjejTIKVzGozrnnmXRtHBJ8oj6RbHxBd3w74g2Sx3d27cYBvaAUNITekAxHhFUOA2biN4rfsXroJ1dLjEaaEyfKtjs7arYS0LZl1UQm9k2kgEgZ8piq7H9M95TmxY5C2BuqOGbamuSenhK+Xyehg1uXHHbtT+/kPvdH7l1F3iLSDM72sRpuzl41QdNkstZ9Bh3Zrm8CzCSpUTKmMiOMDlRWGx9q8oNy6zNGYJ48o+dUvSrpBbtAWsOoLN6xGsDULxJq9PpYQpRX5fJy5dVlapvj0uDJYJGJCayes3YDoO+vWejWORLCIAF3ZUjQHM9YdscK802jaNm7cLDd3XIactSSJHDl31b3Xa3hgGkM3Wg6iTI90V3QVMuf1Rpmy2D0oS4+7O60ndmYInKD3cK3li2ty2HOZOvfpFeApIMjw869X6B7Za5bC3CJ3iB2xAk9prSEr4MM+JR5iam7ZG+o4KNOE0ctyorQzJPGu3LXKrZzkjNBnwp9Dq05U+y/A60qESMYqo6W7NXFYO/YYeujR2MBvKR2hgDVwRlQl0bq+FCA+ScG8meyirVzqR+0/zou9s2XuMkqhZiN+AAJJAHHzioruBRI65jrHPjPIa0CA/SndAiQVI7oZtPOhcoidOY7BpRmIQoQoBzzEjMiTnHnTrGyWcnfhJAImJIBgwB3jzFJgGbIxIS3IBaWIAjl55+HCj7tvEMpZuovKesfD5E+FcwLrYQi3nzdsgMqr8ftknQ73boo7l+tSMsbWEUZnvkxPhwHhTL+MCkBQN05Mc/efa17qqMOWLB2OXM8eztHuqTFX1YbokxGnl8KYgnF2A8bxMAz25ZNHIFYPhUJvqghRoeGkjiTxJU0Ncvk5MdI+EeOVDm9yH5iKkZLfuFte7iBlmMtTQhME8pkcNdRHKk7HifCoGIpgPa5ypVEFJ0BPhSoAtsPQ63uuQeGlPwrUHik6xjwq2QgnFY0RAzoLD390yKGJropWNIt7d0Z/hbUcu2laZd4B8wDzj8iqy3dIohTvEcx7xyqWirPdejBF3DYe4yw/oxkc1A0B7yADVjtDELatkqd3iSBwFebdDOkhSy+Fc6KxssdSDqhPMTl2ZVaYnE+hsqQc3YELqAE60xymK4cv0y2+zvxYvmQ3J+aot71uAbl4EuRkGaSIGhjjGeWkVjDjN643IEx26/Q+VG4jbn6QjqSN8LKkHLe+VZ6NIPAqw5EH/wB+dTGnaNJQljdSKW1tm4jN1jBLd4kmtf8AZxstsVihfcn0VgqxM5s+ZVRPCRJ7ABxrC4mx946iNSfDX51tehHS5cLaFi4YQlirBc1YnMNzB4Hhxruri0ea78noPSQgODbneIJb1TMGAQY3gdeNZnbSFrZGZYldZ0nPM1mdpdL75vfcAEMYAK728SYEDWe6tdsPBYgobmLI9IdEAACDtj2z4xlVXSOjDK3tA7OFgbzaASZ7q1PRFj6BTEHM+bSD76CXZvpnFoAlCfvGjILrud7CB3E9lX72vRKFQaZDsFGNeTTUSX7TW4TpBZKfeNusNRBPiIGlWNnFqRIYMp0M/GvJsXt/D2T94+834E6zeQrJ7c6XYgnes2hZXm2bHwEBa0aON0fRjIGzBqFzHrZcjXgnR77VMTbYDEZp+NFO8P4Set4GvTNi9PbN8ALfsXCfZJNt/FWzmkBshiRFUfSnags4a9dJgW7bt4xl74qUY9DyB5Ag1ivtC6R2ktehJBZ4ldYUZyR2kD30wPKMOl+9G4CYy32P/kf/ABFFpsdEk3GLHkMl8eJ86ZittO2S9UczlVY+KVjDNvnlOXlUtklnitrIuSQIG7PICcp5Z8KqsTtCSsEkzrwzBER4ihr9kHMgL3VEygDIRmM/EUUBJisSxMEk+X/quWoAyAnma7Fd3uf5+lAEjEAS5y/OgoW7tAaIvifpQtxi7E/mKjZIoAkVyTrU7PQ6mNK7UjJRdj2Qf3s/7UlvOTC+4AfKlZw5bTTn9Ke98IN1NeJ/OtADzdCesxZj5ClVc1cooQS2I8qiF+ajanWru7lAz48fCqAeUBzqEMdKle6OFMDRpSA5unlXQSKRauHOgCywl7eKmYZTIPaK1+welFqziRdxJfqW2VdxZ6zEDnkIBrz5GINT38QWiTMcePieNS4JyT9GiyNRaR6Ttrp5hbvq2ST+I20DeczWfG3sNM+gzz9leP8AFWTmkTT2rslTkvJrP+qFC7tu2F4DqW8qzTQW6oYlsgNczwWpMFgXuRuqQD7RyUczJ18K12zcZh8GIsqbl05FyJYniFA9Vezs4069AqfYf0H6Ovh2N64ALhEKNTbB1M8GIyy0BPOtBtDaKWwRvqpj1jnu9w4n3VksTtTEXB1mW0nHn5fWq1rtsdaC5/FcML4Dj4A0tvlmqzbVUEa7A9M7lu0LVi36UiZuMIBJJO8eEmqvH7QvXj9/fY/6dvL4VnsTtckROWmXVX6n3VDbS9dyVYU/wr/f31Zi5N8stzj7VoQoAPZm3iZgedVeI2g1w5CSP4m+g8qOw+xFGd1t7sGS/U+dSXtsWrQ3Laz2DJRTJM64djEZ+JPjQzYQz1su/Xyq1xO07lzVoHJcvfQywNMu3jSYy1wW2sTbt+jGIu7n7TCR+6YkDxoB8eXYi2Dcc5k5k+JPzpmGsJcDs5JhgqqDrlJJNGLdgQsKvJch/elQWRrs+c7zk/sJ82+lEPu7hRVVVPADjwMnOage7FG4LCyCzndRQSeeVMRT4fdLJvkgFlDN+EFgCR3Ak+FW3S7B2rTfcqyLLKAWLbwWIeTxM5xlOkVQtcqK/eJGZJygSSYHLupDJ2u8qguvAy1NRPcPCmRQA9HIEUhXKmw9guctOJ5f3qRjAJoy1hQo3rnl9edPZktDLNvf/YUBevFjJ8uAoAmxWMLZDIe80Ga7Tt2O+mIjNKiMKVBLXF3l0iYzOfwB86VAAs0prlKgBUqVKgBTXa5UlqwxzAy5nIUANmnWkLGFBJ5CirNhBrLnkMh9TRoBAglUXkNfdToAa1s7jcYIOQzb6CjsHYX/AA7e9+2+Y7xwHhUAuouYE/tNpTL2OJ1JPZov1PupiLS4wJi45dvwJ+dKYdohBCAINMoZvHgPE1UK7PkokchkPGjcPsyfXPgPrQAy5jiTkJPb1m8OA8BU9nZ124Zc7s8Tm3lRS3bVkQIHdqfnQt/bJPqiO05ny09/hQBZ2cBZtdZsyPacz/YVBiukKjK2N489B4cT5VR3bpYyxk8zr/bwqLfA0osKDLuPu3D1zlyAioC401qH0hNcNIZML5OgrmutM36U0AFYV4LDgYPdAipbl6MtPj4CgBcipRjis7oCzx4+dABYSM7h3Ry9s+HCo8ZtMsu4vVQcJzPearnuTrTN6gB7XKYaVdikAq7XVQk6UUgVMzmfzpQB2xhOLZDlx8eQrt7GACE8/pQ1/EFu7lUM0hjiaSqTTkt8TkPjXXucOFOhCJA086hdq4zU0mgArC2C+QO7EkkhiJyyyBzrlRC6QIFKgCOlSpUAKnWk3jFKlQBMAF0GfM50ULc5sSa5SpgdW6eGQ7KGa+eH1NKlQAzeJPbzo+zhFynOlSoEGPc3Bp9KrruPduMDs+tKlTYA4pM9KlSGM3propUqAO71LepUqAFNcJpUqAGk1wmuUqQCpE0qVAHRU6W4Knt+RpUqAJ7tyBNBs060qVJAMmiLaACda5SpgNdzUTGuUqbA5SNKlSAlS+wBUGATJ74ilSpUAf/Z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971600" y="314653"/>
            <a:ext cx="7272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Diet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reduced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to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nutrients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contained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in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foods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eaten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during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the</a:t>
            </a:r>
            <a:r>
              <a:rPr lang="pt-BR" altLang="en-US" sz="2800" b="1" dirty="0" smtClean="0">
                <a:latin typeface="+mj-lt"/>
                <a:ea typeface="Batang" panose="02030600000101010101" pitchFamily="18" charset="-127"/>
              </a:rPr>
              <a:t> </a:t>
            </a:r>
            <a:r>
              <a:rPr lang="pt-BR" altLang="en-US" sz="2800" b="1" dirty="0" err="1" smtClean="0">
                <a:latin typeface="+mj-lt"/>
                <a:ea typeface="Batang" panose="02030600000101010101" pitchFamily="18" charset="-127"/>
              </a:rPr>
              <a:t>day</a:t>
            </a:r>
            <a:endParaRPr lang="pt-BR" altLang="en-US" sz="2800" b="1" dirty="0"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17422" y="6714696"/>
            <a:ext cx="5199704" cy="43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1907704" y="1556792"/>
            <a:ext cx="5904656" cy="475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1619672" y="1700808"/>
            <a:ext cx="5688632" cy="44644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5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WFhUWGRcXGBgYGBQcGBgaHRUWGRwYGhocHSggGholGxgYITEhJSkrLi4uFx8zODMsNygtLisBCgoKDg0OGhAQGywkHyQsLCwsLCwsLCwsLCwsLCwsLCwsLCwsLCwsLCwsLCwsLCwsLCwsLCwsLCwsLCwsLCwsLP/AABEIALUBFgMBIgACEQEDEQH/xAAcAAABBQEBAQAAAAAAAAAAAAAEAAIDBQYBBwj/xABEEAACAQIDBAYHBAgFBAMAAAABAhEAAwQhMQUSQVEGImFxgZETMkKhscHRByNS8BQzYnKCkqLhQ1NjstIWc8LxFSSz/8QAGQEAAwEBAQAAAAAAAAAAAAAAAAECAwQF/8QAKhEAAgIBBAIABQQDAAAAAAAAAAECEQMEEiExQVEFEyJhgSMykeGxwdH/2gAMAwEAAhEDEQA/AM895V9Ygd5iprbgiQQRrPCvMLt0sZYkntpBjzPnV/MZj8o9TVsqxPSHZgtNvDe3XneJgneJmFyyy9wpnRzGPbuL6zK0qEBkt2gcI51oNu2ySQ1vetsmuX3bDl2xnnUSblT9dlQ+m0/JR7MK3ja6rKyP1mUndIglQOAPVzOprfVj9j2SothbetxHLBlyWGXOeAE1abQ2wjXfR733aQbpEdfPK2ueY/F2Cqg2rbDKk6S+5Z2V9I2+fVH6sc/9Q9p9nsM8cioqstdIrBEkkHlkTr2UXhdppcEotxu5GPvrVSRi0wndroWmDEf6d3+T+9PF/wD07v8AKPrTsVMcEroSufpA4pcH8H966MUnEkd4ii0FM7uVoehIjEGBqjfFaz64y1+Me+isBttbJZ7br6TdIWVZhJZZyjPqyc+VKXKHFOz1AoTM6Dll5n/1VFjul2Ds7w9J6VgTKWR6RshnJHVHiRXne0cacQD6e5dvHIgMr7si5OSKoUdXsqMYq2uUMADdj7t4AbT2aw2mu5np3RrbgxyPcRDbVHKANulj1EaTGQ9bTPSvP/tNxL/pN20167uBLJW2HcIS0zKjJpjjNWPQbpBYw9m4j3CjF1YDcuZjcRTmF7Kz/TLG28RdN1C0sEkMDluzlnxGfgRTSpjbdGWe2N24AIEcP3a0Gz1+/T/tv/ut1X4XB+l31DW0kQGu3FRdPE+6tjsno2hdXfaGEWFKxbbfOZXPeuFRw/CaqTJpmK9H1W/7p/8A3o3pZcVLlvfYL1X1IHtJXpGz+gmzwOtcbESZ619QslpPVt7oOfOa1GzNiYex+osWk4yqLJ/iiffUORW0zX2UuBs5Nf1l86NobrQdONam+We2wVSN5WALQozUieJ48qMduZ86ht3AQIzy4Ax51D7LR5jgPsfXcVb+LcgAAi0iKCBHtNvHhrWhwv2b7Pt5my10iP11x3Go9mQnurW754KfGAPjNcfeP4QPE8e4UNsAbCbLs2f1Vm1b/cRF94FFRXGtsfajuA+JmmLZEkEschqTzNIY5stcu+hbV5SXgzmNJPsjlRYsqNFHkKcaABPSclbvgAe8imBnLEbqiCNWPKdAPnRhqFRmx7Z/pFAFTsRWa1O9ALXDkon9Y3Ek/CjbuFB1LHQ+tGYMjSOMULsNwuGtliBILZkDViePfTMb0iwlr9ZibK99xPkab7Eug1sMp1UHvz+NcrOXvtC2cuuKQ/uhj8BSooZ84NFG7N2e10kKu8R7OnixOg95rTtewWDkAeluZggZgc5Jy+NCtt6++VpUspyAHnJBPkBW2xLtnP8ANnL9sfy+P7I7PRfEMd5mROZkkjwUQB2TV/ce4E3Gv2Dw3z1WjlugnzqkXBG4fvLrv2ZnPxn3VcYDo2shiIHIsxJ8PVHlNPbHqif1Lty/hf8ASq2nacqDbcXmJjJSAuWsnLwqww2x8KijfclspzIJPHjWhsbJXQKPHP4zRa7O3dAp7gBRSXgbtrlszdrB4PQAHsLt8iatMOqWv1VvXLqknw6zUZiN1BNyD2QPcONUxxUkFQFQGQBx4+VBSiWKPiGMlbdlP2jvv5L1R4mpHtL7V5j4hR/SKp3xD3Tln28BUqYAn1zPYKB0EXLmGXWGP8THzJpW9oIMkseJCgfCnW8KBoKb6ZM4O8Rruy0d8ZCgZI2173soq97H5UhtLEcXUdwJ+MUzeJGSH+IgfCaivYsL6zW1Pf8A3n3UcDonOMvn/F/pH1rnpbp1ut5L9KrLu1kGt4fwqPmDQtzb9rhcc9wX+1K0FF2br/5j+a/So7jz6zk95X6VnrnSBP8AVPl9aFubbQ+ze/mH/KlaHRp23fxN5j6U3qfjb+k/EVlG2wn4Lv8AOf8AlTDtZPwXP5z/AMqVr0OjXXcTCnddSYyBtpn5CgXxV1ZZGWeI3FHvrO//ACy/hufz/wB64drL+G5/MD86ljo0WH6T4hTId0P7LXR7t4Votm9NsSQCLtw9hut8HRqxmy7vpFLAtAMQTn3/AJ5UcLRDanMa5ajhpyJ8qTGkbgfaHiFGYY8+rZb4BTT8N9qb+3aVh+yGDeRaPfXn2NxLW5O8YBGYUEiQDJ86q7eMtf5kTnmDQl7E0e2YX7S7bf4U9gdgw8GSP6qWI+0OG+7wpcGASb1oEa5lRJ48K8as303gRdUwZjeI94mKt122TruHucH/AHLSY0j3G10gsPEYi2s8HDIf64o3Dtvglbm8JIldwjIxwmvArm1uqQtsyRwKhfHdbMeFLCbduW8wpU81n/yBI86KEekfahj79gYVbF+5aN17gYqRJVbYPEZZmsFf/SHj0mKxDZ6G6wB7wIBqS70jTEejW/6R2QkI28ZUvCk5NpkJ6vCuPgwrBi9yAytmQywGmJO7E8yKa4E030A39h27jvcZZLMxzJPtHTPIVSbX2fbt3bYVVEhydOAH1o/G4K6paZbNmgFiYLEzunOPCKzW0Rn+edPyJJhruo4geIpVTbtKnY9pd4PZnEDxI+Aq7wmyfxfnuA+dHpmcsu3iaOw+GOpyHbW1Uc7k2LB4ZU9UZ8+P57qs7NrnUSFeECPaNMu7RVOPj+dB20gSstVyGeQ5fWq3G7Y9m2JP5z/ucqq72Ke5qd1fee4fM+ANSWsGxyHVX+o9pP5PdSNFGgW85J63XfkNB3n891S2MCXzbPs4f3q3wuzVUafSosRjwJW3DMMifYXvPE/sigo56JUEsQoHh4VCb5PqLA/E3LsX/lHdVfj9o27PWuMXucBy7hog9/aazG1dtPc9Zt1eCDU+HHxpWNRNBjtrWU9ZjdYeU92SjymqvEdI7rCLahBzy+eVZp8WfZEdpzP0FR75bUz31NlUWmJ2i7+ve8JPwFDG8nMnuH1pqYImi7WzDyqd6RrHE2BfpKfhbxI+VcOJH4feaJxuz9zOgxboUrFKLi6ZJbVnzW0zAcQGIHZkKY6sDmhHeGHxrQ9BNsNhsSilj6K6wR1nKTkrd4MeBNa37Q2dLZuICTdAsROckmIGplZGXZWiVxs5ZZnHKoNd9HlvpByphfsFbLbuz2OGt27dhl9HG8ShBbIgsSc9axrpGVT0axkpdHN6n2z4Go4qS3SKNjsRQURoADqZj8SMVYfymfCisW6rAY5g73HQZH3E0P0d/Ux/l3R4rdWPcwHvqHa4+8nmFPlkfeDQ1bC+C5WFYNyOfaOVEbPuq29GHZRM9ZAASeWetU9lLrbjht4EAETAy6rZd4Na3BvNtXJACgzJiIyJJ8KiSoAE4O2/r4UH+G0fnVBtm5grZKJhVZxlOYVT4HPwq4x+2GcFbCkD/MbI/wAK8+0+VabYnRWw2Hsu6neZQSJ6s7jNy7BTS9kuVHleF2PbKgkkHXI1I2xyM0usO8n417HiOjeHAMWUndfRFkkWlI4Z5mabieh+GCOxtAEAkbsrogid2J62cVdohSZ5Thtj4hkNw3TuLwKglxxKyuQHvg02/iL+H65AayTBK8M9GX5jWvY//gLZCglpMAyZ/wAOTwHGsKuD9HcuWHG8pEZgdZY6pjTNfhUGiZQ4jGKbMr1lPqCRKPw3SfZ4/nILaWFF0AtkwAG8dQO0+0vfJqLamzzhLu6RNlzKE57p/CfzpnTLV/daIMHMD5qeymgZSY201tijiCPI8iDxBGc12vSOjOJtbga7Ys34BRfSIpgBzEEgxlSosByW0tetm3Ll31BicePaPcoqkv7Sn1fOhkuFucHjqT2AcfgK2bMFCy2ubQJyGZ5DQdv9zlT8PZZz+I8/ZHnr3nwHGo9n4Itwga857SeJ93LnWhw9hUFI0qhYPBAZ6nmaLu3ktjeYgDmfh30FjNpKmWrcFHx7B21SY3FGPS3JgaRMDuHL9o+7SgA7G7Sa5lmlviNGI/aPsjsGfdpVDjdsn9XYGekgD+kVFhbN/HXPR2lIXKTnugaSxr0vo/0Vw+FQgw7spV3aBIIzC/hX30knIjJlhj7PJv0RvWYEk8TVdfwhJPnnXoPSbZa27hFr1AOrqYETEnWJ1rOXLeRETIiuZzadM9GEIygmumZa7ZKmDUmBWXQHTeWe7eFWWPwnE9tC4LCy9sEHNgI0MMYyrSMrRjOO1mnxqhBO6fAZnu51zBYhiR9y+7zINXWzNmk2m3kIYSqyZI4Z1NsXZN5cmuv2CEI+Glc7Z6EI9M7iNhpfQASs5zHyNYXa2zTZuFCQ0cRXtNjB5CddKrcZ0WsPdNx1JgSRORjn76IzonLjUuuzxa5YYCYI5Egie0Hj4Vv7+0v0zE4Jc4tWfTvmBLFQBpxmD/FTemlgLY9XdO8FVc4yIMqOA3JHhQ/QtJN1xOXo7S5TkqyRPDMg+VdeF7jyfieJYVd3x/ng0d1gQQ0ZyDmfzpXlGOULcdVMhWKg8wDE1u+l2KOHtQv6y4SAZEgADeb5eNYAJWuXlnH8Oi4xcvDGHupFMqlVKkVIrPaei2X/AEXuSLq/js7wPJrTBh/u91H4/DG6VjKN7PkDBjtOZ86r+i5C4iyDoxe2cvxKfpV1hW6u6eAEntUlCfGZ8KT4EhYCyLe8gMwQ0ccxr4lWNaPYEEMpEiZgiRnrNZI7RXfJXOFz5EBhkPBmPhV90U2mHvEAEZRnE6SPgazadDL1uj9kmd0juZwPKYrS4DdW3btrmEWDpI+73RPeZqv1GZjuNG4SxuCeJzzpRJmixYiSd0z1s8v2B8qg2hiJRhukSGHDmo5127tAKJMDWST2gwBqeAofGPcuKypAOkkTqwY5eEVaTZDaR3GbSS3qGyLGBE5JHP41iOleNDXbLojL1Au8Y9YCQDw9Wa1WKO7vSjyfTN6szJ1yOkGsx0vuApAVgwbeEow9VF5jPKfOhISlyZ/bAF1Wstc3g0bpvIEBM9VkdQIM8xnpWXwVxrLtYviIyz4cmB5aZ8u6tymBGKw6wwU2t7OJ3lJVgOWhMSdRWd6VbEi2ty3vFrQAzMlk4+WvdNH2NEFbOO4u7xE69pJB8a7VJs7aG8i9aCBAORleR7QRHhSqWiga1bJMRJ/Dy/e/461f7PwEZtmfzl2DsqPA4UINM6P9KAJJ0rczbDkYKKBxe1JlU8W4DuHE1W4jHG5pIX3t9B21WY3aQTqpm2nYv1NKwSDMbtEWs/WfWDnP71G2NqC7EK/WyaVJCg6ydCPdVHs7ZxY79yY1g6nv5CtDbuQIAgcuHlWkIN9nHqNXGH0x5Za4R1spuWuqgIOozzGZIyJ7aK/SeZmqN7uR7v71KL1dKVHiZLk7YZilLtO/2QRlFC29kO7hUXeLaRVn0f2Pdxb7tsQojfc+qg+Z5Dj2VtsNat4W7bw9tWfekFzHEbxbsHViBwivO1ePHHldnvfDNTqJL6+YpcGP/wCjgizch7nBR6q/8j21XYjouUuh+r1DJ1nLQZV6ocECQxnLh8zQ+LwCkEkVzxuLtHfke9NS8mLGOEJuWiS0TmVI4fhOeR5VaWFa3BK9WeHDv50sTgxbPrtb/aRd4ns0MZ8atrOzsgfSsyHiSsAZZ6Z1m5dnoQyLYiWw4YTQ2KnONYy86rdkbSBcrIKyQpHju+YB8aPLEsTSjLcrKcXGRi+m2zLl5UKguwMAAazll21UbIvHD2vRshRw77wYbue8R7UcAM+yvWtkbODuHIlUz724Dw18qJx2wbV1j6S2jBgd4MoIOmZnurt07aVnna/FHM9rPAOlWJ9KyMNACsyCJmYkEiYjLXKqNRX0DtH7NMJdsG0gayC3pAUzhoAkb5OUCI5E15H0y6G39nON+blpvVvKsAnPqsJO43ZMHga2bvk54Y1CO1GdAqRGioRcpb9BZc4LEDftMBG41qeWTRPvrQbQADXU/wC6vmPSCstgRKk9hPkw+la7HEG9vHRjanuZFH1qGMzWFUFo5yPEggDzNWnRrE7t9T3fEfU0ruFUJkBKdYHiCpn5UUmDVHLLPHLgO6pb4Cj0jdCKC5z4Dt7uNPXaxcQinendk5eIHjx5UfZ2ab1pGEZqrAzmJAruD2JcQyQCeBHvPeaFFGUmyrxGGkkSSQN2dTLcfcKv8KucdnuGXmTNPw+wxJZ2MkgwIyjQUYMDuepHjr58aslIA2jgSykyVjlrHGqm7Ytg75beZdC0GMoMDSTWrcHlNUO0dljMqQDwU6HsB4VDVlLgxGwrgtYm/ZkBWmJGWR3hHZDHyobbu5aJZ2UKZIJgDPUD6dtVO3do/wD2CU3kdBByEggkGJnuzHCsxtvaT3SN7eaJzIEyfzwpUUVl91t3HFtupJKmOB4Z8PpSoW+nbNKqoo2V3FhRJ/PdVfdxBf1tOXzP0oJ7s9Zjp5Du7e2gbuIa6QiaHLv7WPAU2wSCcZtAnq2+OpGp7B9an2dgQDLQW4LrHf21o9n9F1t29FuO3+IwBAIEwqZ9XhvHWorWFxhO5btvA4Wly7Y3RnUwyRsWbDOq6G4fD3G9VHI5wQPNoFTDDEes1tP3rgJ8k3qHw2z8ReuG0qXHugSUhiwHMg6DtMUNjbZsXDaugpcXVWEEZTPdHEZVt81+DjWjx+S0K2xrfnhCWj/udgPdRezbdq5dt21S85d1XO4BqQNEQHIZ68Kq9iYN8TfSxaUb7mBvGBpJJyyEZ17P0R6HpgQXdhdvH293dCLHqoCSc+LcdKiWSS7NoabGvCLvBYG3YRbNld1B4k8yScyTzqpv4ecUrgasQTxICPl2LIHfV8pABJqvtN96Bl6rMeZzUA9gzbyrmny1Z0rjofiRC0Hj7m7ak+OUwKK2k0ACh8X6padPlUSfZUQXZrpcANq4GXiO2PNT2GrRLQGgAoTDNva5E599GrRHo2bMXtlPR3t2AATvpAiTIJJ5mR8KfgX9KyqvrGRxyAYiT4CrTpdgGeyWtx6RJKmJy9oRxyzjmBQvQqyi2t4NvOY3zlKmPV7F4ijHiV0dLyfp3+DXYS0EQKug9/ae2ms8tlzioxcyqOzmRXYuDgLGxanM+ddxmAS6jI6BkYQysJBHI1LaWRrpU62xxz76LJPB+nnQW3hI9Gga27QhYSyZeoW45DI8hzrBXdn2zcZVkBVTQ+0SZ14Rwr6S6e7G/S8JctDJo37ZGRDqCRpzzXuavm3CALmJzz11y400rVkvgMs2woCDkw8wT9atse/URudtD4qW/wCVU1tpuDv+Rq0vtNm3+43+8VLGNxmNQM6EGZYaUsNtIEQ+TQNdD1Qaq9otN1jz3T5otOttMNzUD+WUP+2poVnu3RPFlsJYP7O7/KSvyrQK05ya8/6EYicKo32BDOIDsPanQHtq8TF3bUt6Quh1VxJHcwzimjN9mmk8/Imobt4qJBJ7Koru31Wd9TpPVO9l3ZGg26VWxkCcxIJVoI7wDnTBs0y40OMjBqJ7s5HzrJ4npCkhlOfLOGnhpR1rbNplDG4qZSVuEKw4HXIxQTdnmf2jWgm0GYf4iqW7ysfBQfGsh+hXWDAIc8hlm2fM8IzrTdLUW7fuuGLS8q09UgKBkCJ18KEbaF1kW2Cz7oACroI5n61LZokzPNsxhBJA1ETmCDGY/OlKrHF2d39ZdS2eA9Y+OYilSsuiie4bhjQe4dpq3v7PFu2CkyNTxNU4MQK0WxMSLi+jbUDzFNCkBYTG3d2VZiUyKg6g5yO3srS9Eulm5dBc7gAyJnMnKZ00mszdt/o9wg+qcwezWKFS+HJIEcY+ffWcsabNI5HVH0Ts/bpdZBmYAPewHzmjLGNRjIVSMgCQpJE8+XZXg+wukFzDAqoBU6iSDE8CNKvLP2jtbMHCkgR6twj4qfjU1JdA6Pahje7vgTyp5xo0OcjyPKvLMB9pdlwQ6Gye3eM58wIA76vdmbeGMi3hfvGGd27/AIVlTMbz5S2WiyfiIk5Akjeo28g9/nQOzrwbEXx/li3bPOSDcM/zLRFpgiqAS5Agn8WWpPbQeEiwrbzKC7M7M0AsSZOp0Gg7AKylqIJrkuOKT8Eu0847KpmxQUMozDa/UcqtL+1sMB/mk55CRB/aPV8qze3OkbItxrdq0iKhYNCngdfGNB41y6jPfEJLn8nXp9LKT5X+iztY6M2YDkWMDuq02bjVuqCO7x5V49h9ryQzlndiWOs68zoO3SvROguOV7bXghBVysz1WEZR3TV6KOZPbPr2a6vBCEdyf8G9w+FAGeZqrxvRm01w3rP3N4iCyjquOVxNGHv7as8JjFfQ58RU7XANSK9aq6PL3MoWw7oDvDskZiOfMd1dwepPIVdtfUCZEVHcshxpHbMGnYWdw69UfnOiKGtWSIE5Cpd8DmPA/KkxMe6AiDXyz0i2Y+ExF2xcHWRjmNCDmpHYVI99fU4NeQ/b1shQtjGBSSD6F4jQ7zJJ/e3h/FVRdE1Z5Phz1/GrQv8Acp+6/wDuU1S4O4SwkAHPSrFLv3S9npBS8DCEQEKYE7iGYH4APlXMPbU728AYdo8TvfOgL2OKrbAjNBr2Er8qjXaTKCcjJMzOsCpYG+6L4gqrbuqvPLIquXdWqxNwlTLZaNGoHMfOsB0GvqS9y4c8wTwg9mnCtFiduAEbikxkSYCkdnM074MmnY85OyQC69ZZ0I5chOXjQeIFskMxOhKqszJyYED9oDI8zVbjdrKDvM0ECAFkGM8iewGM4oOxiLl4kWgEUZlic+/mfznUtlKHsssRi1TegKitpvAFxzgDhpHKqbE7R3j1QTMmW7TJIGgz5V3ENh7Gbn0zH8XqzxhePvqm2jtW5eb7sQYInLqjs4LS7LpImxd4ATdfwE+6M/KhhfeDuA21Of7TQc8tF+NRjZ4AO8d5zI3jwJEgiaY+MkAgSTBjgDEMKYHGQKTlM8TmT4mu0HcxDaTpyiuUWMDBp+HxLIwYainYSwWziQOGkntPKuYi25OYk9mnh2UxWaDG31v2QRqM+41QmyQN4cPWHLt7qltW3trJ0Oo4jkaJt5jeX1hqOYpsSIrT8aKsXBHW0qJ7Chd5TyIEHTOR7qiuCAe3Q99QWmWOydiHGMEtMguMY3S9sEzoFtk7zmM+qMuNfQnRXYFrAYZMOkMdXYxN25HWYjQcgM4AFZfYN1MPhLHVQRbQAlFDHqAk72smT510bZt3GdN24bu6YjejTIKVzGozrnnmXRtHBJ8oj6RbHxBd3w74g2Sx3d27cYBvaAUNITekAxHhFUOA2biN4rfsXroJ1dLjEaaEyfKtjs7arYS0LZl1UQm9k2kgEgZ8piq7H9M95TmxY5C2BuqOGbamuSenhK+Xyehg1uXHHbtT+/kPvdH7l1F3iLSDM72sRpuzl41QdNkstZ9Bh3Zrm8CzCSpUTKmMiOMDlRWGx9q8oNy6zNGYJ48o+dUvSrpBbtAWsOoLN6xGsDULxJq9PpYQpRX5fJy5dVlapvj0uDJYJGJCayes3YDoO+vWejWORLCIAF3ZUjQHM9YdscK802jaNm7cLDd3XIactSSJHDl31b3Xa3hgGkM3Wg6iTI90V3QVMuf1Rpmy2D0oS4+7O60ndmYInKD3cK3li2ty2HOZOvfpFeApIMjw869X6B7Za5bC3CJ3iB2xAk9prSEr4MM+JR5iam7ZG+o4KNOE0ctyorQzJPGu3LXKrZzkjNBnwp9Dq05U+y/A60qESMYqo6W7NXFYO/YYeujR2MBvKR2hgDVwRlQl0bq+FCA+ScG8meyirVzqR+0/zou9s2XuMkqhZiN+AAJJAHHzioruBRI65jrHPjPIa0CA/SndAiQVI7oZtPOhcoidOY7BpRmIQoQoBzzEjMiTnHnTrGyWcnfhJAImJIBgwB3jzFJgGbIxIS3IBaWIAjl55+HCj7tvEMpZuovKesfD5E+FcwLrYQi3nzdsgMqr8ftknQ73boo7l+tSMsbWEUZnvkxPhwHhTL+MCkBQN05Mc/efa17qqMOWLB2OXM8eztHuqTFX1YbokxGnl8KYgnF2A8bxMAz25ZNHIFYPhUJvqghRoeGkjiTxJU0Ncvk5MdI+EeOVDm9yH5iKkZLfuFte7iBlmMtTQhME8pkcNdRHKk7HifCoGIpgPa5ypVEFJ0BPhSoAtsPQ63uuQeGlPwrUHik6xjwq2QgnFY0RAzoLD390yKGJropWNIt7d0Z/hbUcu2laZd4B8wDzj8iqy3dIohTvEcx7xyqWirPdejBF3DYe4yw/oxkc1A0B7yADVjtDELatkqd3iSBwFebdDOkhSy+Fc6KxssdSDqhPMTl2ZVaYnE+hsqQc3YELqAE60xymK4cv0y2+zvxYvmQ3J+aot71uAbl4EuRkGaSIGhjjGeWkVjDjN643IEx26/Q+VG4jbn6QjqSN8LKkHLe+VZ6NIPAqw5EH/wB+dTGnaNJQljdSKW1tm4jN1jBLd4kmtf8AZxstsVihfcn0VgqxM5s+ZVRPCRJ7ABxrC4mx946iNSfDX51tehHS5cLaFi4YQlirBc1YnMNzB4Hhxruri0ea78noPSQgODbneIJb1TMGAQY3gdeNZnbSFrZGZYldZ0nPM1mdpdL75vfcAEMYAK728SYEDWe6tdsPBYgobmLI9IdEAACDtj2z4xlVXSOjDK3tA7OFgbzaASZ7q1PRFj6BTEHM+bSD76CXZvpnFoAlCfvGjILrud7CB3E9lX72vRKFQaZDsFGNeTTUSX7TW4TpBZKfeNusNRBPiIGlWNnFqRIYMp0M/GvJsXt/D2T94+834E6zeQrJ7c6XYgnes2hZXm2bHwEBa0aON0fRjIGzBqFzHrZcjXgnR77VMTbYDEZp+NFO8P4Set4GvTNi9PbN8ALfsXCfZJNt/FWzmkBshiRFUfSnags4a9dJgW7bt4xl74qUY9DyB5Ag1ivtC6R2ktehJBZ4ldYUZyR2kD30wPKMOl+9G4CYy32P/kf/ABFFpsdEk3GLHkMl8eJ86ZittO2S9UczlVY+KVjDNvnlOXlUtklnitrIuSQIG7PICcp5Z8KqsTtCSsEkzrwzBER4ihr9kHMgL3VEygDIRmM/EUUBJisSxMEk+X/quWoAyAnma7Fd3uf5+lAEjEAS5y/OgoW7tAaIvifpQtxi7E/mKjZIoAkVyTrU7PQ6mNK7UjJRdj2Qf3s/7UlvOTC+4AfKlZw5bTTn9Ke98IN1NeJ/OtADzdCesxZj5ClVc1cooQS2I8qiF+ajanWru7lAz48fCqAeUBzqEMdKle6OFMDRpSA5unlXQSKRauHOgCywl7eKmYZTIPaK1+welFqziRdxJfqW2VdxZ6zEDnkIBrz5GINT38QWiTMcePieNS4JyT9GiyNRaR6Ttrp5hbvq2ST+I20DeczWfG3sNM+gzz9leP8AFWTmkTT2rslTkvJrP+qFC7tu2F4DqW8qzTQW6oYlsgNczwWpMFgXuRuqQD7RyUczJ18K12zcZh8GIsqbl05FyJYniFA9Vezs4069AqfYf0H6Ovh2N64ALhEKNTbB1M8GIyy0BPOtBtDaKWwRvqpj1jnu9w4n3VksTtTEXB1mW0nHn5fWq1rtsdaC5/FcML4Dj4A0tvlmqzbVUEa7A9M7lu0LVi36UiZuMIBJJO8eEmqvH7QvXj9/fY/6dvL4VnsTtckROWmXVX6n3VDbS9dyVYU/wr/f31Zi5N8stzj7VoQoAPZm3iZgedVeI2g1w5CSP4m+g8qOw+xFGd1t7sGS/U+dSXtsWrQ3Laz2DJRTJM64djEZ+JPjQzYQz1su/Xyq1xO07lzVoHJcvfQywNMu3jSYy1wW2sTbt+jGIu7n7TCR+6YkDxoB8eXYi2Dcc5k5k+JPzpmGsJcDs5JhgqqDrlJJNGLdgQsKvJch/elQWRrs+c7zk/sJ82+lEPu7hRVVVPADjwMnOage7FG4LCyCzndRQSeeVMRT4fdLJvkgFlDN+EFgCR3Ak+FW3S7B2rTfcqyLLKAWLbwWIeTxM5xlOkVQtcqK/eJGZJygSSYHLupDJ2u8qguvAy1NRPcPCmRQA9HIEUhXKmw9guctOJ5f3qRjAJoy1hQo3rnl9edPZktDLNvf/YUBevFjJ8uAoAmxWMLZDIe80Ga7Tt2O+mIjNKiMKVBLXF3l0iYzOfwB86VAAs0prlKgBUqVKgBTXa5UlqwxzAy5nIUANmnWkLGFBJ5CirNhBrLnkMh9TRoBAglUXkNfdToAa1s7jcYIOQzb6CjsHYX/AA7e9+2+Y7xwHhUAuouYE/tNpTL2OJ1JPZov1PupiLS4wJi45dvwJ+dKYdohBCAINMoZvHgPE1UK7PkokchkPGjcPsyfXPgPrQAy5jiTkJPb1m8OA8BU9nZ124Zc7s8Tm3lRS3bVkQIHdqfnQt/bJPqiO05ny09/hQBZ2cBZtdZsyPacz/YVBiukKjK2N489B4cT5VR3bpYyxk8zr/bwqLfA0osKDLuPu3D1zlyAioC401qH0hNcNIZML5OgrmutM36U0AFYV4LDgYPdAipbl6MtPj4CgBcipRjis7oCzx4+dABYSM7h3Ry9s+HCo8ZtMsu4vVQcJzPearnuTrTN6gB7XKYaVdikAq7XVQk6UUgVMzmfzpQB2xhOLZDlx8eQrt7GACE8/pQ1/EFu7lUM0hjiaSqTTkt8TkPjXXucOFOhCJA086hdq4zU0mgArC2C+QO7EkkhiJyyyBzrlRC6QIFKgCOlSpUAKnWk3jFKlQBMAF0GfM50ULc5sSa5SpgdW6eGQ7KGa+eH1NKlQAzeJPbzo+zhFynOlSoEGPc3Bp9KrruPduMDs+tKlTYA4pM9KlSGM3propUqAO71LepUqAFNcJpUqAGk1wmuUqQCpE0qVAHRU6W4Knt+RpUqAJ7tyBNBs060qVJAMmiLaACda5SpgNdzUTGuUqbA5SNKlSAlS+wBUGATJ74ilSpUAf/Z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-108520" y="260648"/>
            <a:ext cx="9279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en-US" sz="2800" b="1" dirty="0" smtClean="0">
                <a:latin typeface="+mj-lt"/>
              </a:rPr>
              <a:t>Diet as </a:t>
            </a:r>
            <a:r>
              <a:rPr lang="pt-BR" altLang="en-US" sz="2800" b="1" dirty="0" err="1" smtClean="0">
                <a:latin typeface="+mj-lt"/>
              </a:rPr>
              <a:t>including</a:t>
            </a:r>
            <a:r>
              <a:rPr lang="pt-BR" altLang="en-US" sz="2800" b="1" dirty="0" smtClean="0">
                <a:latin typeface="+mj-lt"/>
              </a:rPr>
              <a:t>:</a:t>
            </a:r>
            <a:endParaRPr lang="pt-BR" altLang="en-US" sz="2800" b="1" dirty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58655" y="2940428"/>
            <a:ext cx="3785347" cy="2563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01182" y="2938026"/>
            <a:ext cx="1150937" cy="3919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0" y="1124744"/>
            <a:ext cx="3641779" cy="183460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17422" y="6714696"/>
            <a:ext cx="5199704" cy="43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88515"/>
            <a:ext cx="2894708" cy="14528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996952"/>
            <a:ext cx="2562750" cy="168373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03648" y="692696"/>
            <a:ext cx="1012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800" b="1" dirty="0" err="1"/>
              <a:t>foods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3995936" y="2492896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800" b="1" dirty="0" err="1" smtClean="0"/>
              <a:t>meals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5941610" y="4777988"/>
            <a:ext cx="3094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2800" b="1" dirty="0" err="1" smtClean="0"/>
              <a:t>and</a:t>
            </a:r>
            <a:r>
              <a:rPr lang="pt-BR" altLang="en-US" sz="2800" b="1" dirty="0" smtClean="0"/>
              <a:t> </a:t>
            </a:r>
            <a:r>
              <a:rPr lang="pt-BR" altLang="en-US" sz="2800" b="1" dirty="0" err="1" smtClean="0"/>
              <a:t>eating</a:t>
            </a:r>
            <a:r>
              <a:rPr lang="pt-BR" altLang="en-US" sz="2800" b="1" dirty="0" smtClean="0"/>
              <a:t> </a:t>
            </a:r>
            <a:r>
              <a:rPr lang="pt-BR" altLang="en-US" sz="2800" b="1" dirty="0" err="1" smtClean="0"/>
              <a:t>patterns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-36513" y="5733256"/>
            <a:ext cx="5395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See: Jacobs </a:t>
            </a:r>
            <a:r>
              <a:rPr lang="en-US" sz="1600" dirty="0"/>
              <a:t>&amp; </a:t>
            </a:r>
            <a:r>
              <a:rPr lang="en-US" sz="1600" dirty="0" err="1" smtClean="0"/>
              <a:t>Tapsell</a:t>
            </a:r>
            <a:r>
              <a:rPr lang="en-US" sz="1600" dirty="0" smtClean="0"/>
              <a:t> </a:t>
            </a:r>
            <a:r>
              <a:rPr lang="en-US" sz="1600" dirty="0"/>
              <a:t>2013. Food synergy: the key to a healthy diet. </a:t>
            </a:r>
            <a:r>
              <a:rPr lang="en-US" sz="1600" i="1" dirty="0" err="1" smtClean="0"/>
              <a:t>Proc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Nutr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Soc</a:t>
            </a:r>
            <a:r>
              <a:rPr lang="en-US" sz="1600" dirty="0" smtClean="0"/>
              <a:t> </a:t>
            </a:r>
            <a:r>
              <a:rPr lang="en-US" sz="1600" b="1" dirty="0"/>
              <a:t>72</a:t>
            </a:r>
            <a:r>
              <a:rPr lang="en-US" sz="1600" dirty="0"/>
              <a:t>, 2, </a:t>
            </a:r>
            <a:r>
              <a:rPr lang="pt-BR" sz="1600" dirty="0" smtClean="0"/>
              <a:t>200-206, </a:t>
            </a:r>
            <a:r>
              <a:rPr lang="pt-BR" sz="1600" dirty="0" err="1" smtClean="0"/>
              <a:t>Scrinis</a:t>
            </a:r>
            <a:r>
              <a:rPr lang="pt-BR" sz="1600" dirty="0" smtClean="0"/>
              <a:t>. </a:t>
            </a:r>
            <a:r>
              <a:rPr lang="pt-BR" sz="1600" dirty="0" err="1" smtClean="0"/>
              <a:t>Nutritionism</a:t>
            </a:r>
            <a:r>
              <a:rPr lang="pt-BR" sz="1600" dirty="0" smtClean="0"/>
              <a:t>. NY, Columbia </a:t>
            </a:r>
            <a:r>
              <a:rPr lang="pt-BR" sz="1600" dirty="0" err="1" smtClean="0"/>
              <a:t>University</a:t>
            </a:r>
            <a:r>
              <a:rPr lang="pt-BR" sz="1600" dirty="0" smtClean="0"/>
              <a:t> Press 2013 </a:t>
            </a:r>
            <a:r>
              <a:rPr lang="pt-BR" sz="1600" dirty="0" err="1" smtClean="0"/>
              <a:t>and</a:t>
            </a:r>
            <a:r>
              <a:rPr lang="pt-BR" sz="1600" dirty="0" smtClean="0"/>
              <a:t> Cohen &amp; </a:t>
            </a:r>
            <a:r>
              <a:rPr lang="pt-BR" sz="1600" dirty="0" err="1" smtClean="0"/>
              <a:t>Farley</a:t>
            </a:r>
            <a:r>
              <a:rPr lang="pt-BR" sz="1600" dirty="0" smtClean="0"/>
              <a:t> 2008. </a:t>
            </a:r>
            <a:r>
              <a:rPr lang="pt-BR" sz="1600" dirty="0" err="1" smtClean="0"/>
              <a:t>Eating</a:t>
            </a:r>
            <a:r>
              <a:rPr lang="pt-BR" sz="1600" dirty="0" smtClean="0"/>
              <a:t> as </a:t>
            </a:r>
            <a:r>
              <a:rPr lang="pt-BR" sz="1600" dirty="0" err="1" smtClean="0"/>
              <a:t>an</a:t>
            </a:r>
            <a:r>
              <a:rPr lang="pt-BR" sz="1600" dirty="0" smtClean="0"/>
              <a:t> </a:t>
            </a:r>
            <a:r>
              <a:rPr lang="pt-BR" sz="1600" dirty="0" err="1" smtClean="0"/>
              <a:t>automatic</a:t>
            </a:r>
            <a:r>
              <a:rPr lang="pt-BR" sz="1600" dirty="0" smtClean="0"/>
              <a:t> </a:t>
            </a:r>
            <a:r>
              <a:rPr lang="pt-BR" sz="1600" dirty="0" err="1" smtClean="0"/>
              <a:t>behavior</a:t>
            </a:r>
            <a:r>
              <a:rPr lang="pt-BR" sz="1600" dirty="0" smtClean="0"/>
              <a:t>. </a:t>
            </a:r>
            <a:r>
              <a:rPr lang="pt-BR" sz="1600" i="1" dirty="0" err="1" smtClean="0"/>
              <a:t>Prev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Chronic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Dis</a:t>
            </a:r>
            <a:r>
              <a:rPr lang="pt-BR" sz="1600" i="1" dirty="0" smtClean="0"/>
              <a:t> </a:t>
            </a:r>
            <a:r>
              <a:rPr lang="pt-BR" sz="1600" b="1" dirty="0" smtClean="0"/>
              <a:t>5</a:t>
            </a:r>
            <a:r>
              <a:rPr lang="pt-BR" sz="1600" dirty="0" smtClean="0"/>
              <a:t>:1-7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6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25381</TotalTime>
  <Words>1502</Words>
  <Application>Microsoft Office PowerPoint</Application>
  <PresentationFormat>Apresentação na tela (4:3)</PresentationFormat>
  <Paragraphs>316</Paragraphs>
  <Slides>38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Tema do Office</vt:lpstr>
      <vt:lpstr>1_Tema do Office</vt:lpstr>
      <vt:lpstr>2014 Brazilian Dietary Guidelines Health, well-being and sustainability in the same 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Chapter 2. Choosing foods</vt:lpstr>
      <vt:lpstr>Chapter 2. Choosing foods</vt:lpstr>
      <vt:lpstr>Chapter 2. Choosing foods</vt:lpstr>
      <vt:lpstr>Chapter 2. Choosing foods</vt:lpstr>
      <vt:lpstr>Chapter 2. Choosing foods</vt:lpstr>
      <vt:lpstr>Food processing is overall beneficial when its purpose is to preserve foods and to enable handmade preparation of diverse and delicious meals</vt:lpstr>
      <vt:lpstr>Apresentação do PowerPoint</vt:lpstr>
      <vt:lpstr>Apresentação do PowerPoint</vt:lpstr>
      <vt:lpstr>Apresentação do PowerPoint</vt:lpstr>
      <vt:lpstr>Dinner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Rodrigues</dc:creator>
  <cp:lastModifiedBy>carlosam</cp:lastModifiedBy>
  <cp:revision>601</cp:revision>
  <dcterms:created xsi:type="dcterms:W3CDTF">2013-08-26T15:31:45Z</dcterms:created>
  <dcterms:modified xsi:type="dcterms:W3CDTF">2014-11-14T03:37:18Z</dcterms:modified>
</cp:coreProperties>
</file>